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DF96-24F9-6902-E05C-99DEFEF12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AF153-0D33-B8CC-B1E0-48E915DA1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99FA-A96A-5910-B7D7-05282CFF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8E82A-A55D-0751-1B4B-9D7824CD6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622C4-5A58-0979-B329-92F07666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6877-5399-69C2-0B0D-FC8A57FC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DB1A4-753F-143A-E65C-43F0EB61C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EF9A2-62B4-0505-B4E8-923C5758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BF15A-7C13-77BC-392E-2B991D86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F5B06-B393-52C7-1A07-BA1A9B261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3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23690-FBBA-497D-554C-889EA1621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BFD423-1C05-7461-5B2B-5661C24F4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0FA60-3438-31E5-6F0B-EA475EA5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B9518-16FA-97C0-D8FA-6D20DED18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9E630-B3CF-A216-7C70-14818B6B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2ED8-DA83-06B6-B2D6-F45F2ACCE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66157-D66E-52B0-DC31-9733A929D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FF9EE-336D-7F2D-E4CC-23293BD8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33D79-F1FB-372A-A88F-05B71F1B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6E6E-11B8-B799-D56D-7C805DEB6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3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4A631-7F2F-EF1B-BED0-178E064A8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4A657-A83A-BC44-2374-CA8480299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4E7D5-EEB8-73D9-0629-FB5590C7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FB58-AFCA-50F3-0291-C9B0CF971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99A36-DF97-07A1-8A1F-3FFC6E5D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89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ECCD-448C-EFEF-A0AB-8C614BBB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738C0-C6BF-6CF5-73A4-8786770A3B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8BF8F-8B96-115E-562B-D1A1DB902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9F8D0-4015-C0E4-BBF2-8574F8881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5A447-341D-EB23-792F-7678EAC0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63E8A-04CD-0671-B999-55657EE37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5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9068-4ECA-7D9E-28DE-73D9FE45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529D0-FE2F-F738-BAE1-ECCFBBAB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D47C5-6A47-0D72-9EE5-C94EAD0FF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FF733C-9CCC-6470-E746-C6ADBC32F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B06025-65F1-707E-E24A-19ECAB1E5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E3B08F-C03B-7BA8-AB02-8FFE1408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5BEDED-9223-B1CE-C11B-DF9F6B9EE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0AF67-B021-26C1-16B2-892F4AB54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8637-121D-874C-5782-1EFD44B1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62A6F-28DB-9660-D560-1E0CD65D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0CBC0-CC45-83A9-7CE4-39CB10848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AB0085-F666-4B0B-C3A3-4332EAA2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4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06F16D-B240-E1A1-16E0-432950371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E3E367-0435-D11B-D645-99D128A6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6F2A4E-E0FC-F0B7-5C31-8DC992CBB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8051-375B-58F4-E1AF-71CBF6E5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16A21-9174-85BF-DB96-09A7315CC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5301E-A3A7-F242-03C2-9A36941AE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FDFC74-BA5F-665C-66D3-4C806487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4E1C1-A127-7DAC-F9C2-AC66B7D4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CA5C4-F628-C7A0-3F7C-B9C9823F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7B86-B3FC-F7BE-509D-F034B1C24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FFEB6-D270-64B0-EC71-1E4280ECD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0465C-9E7E-4FC5-BED8-44D282A81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4654D-1AC4-A91A-7A71-BA9C2CC4C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7DAC4-7C85-AACF-9F4E-DD2FEE20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AB20C-E0BD-776A-8071-0622BD7D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9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123B9D-48F9-23D6-71FB-A44C55F60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69F33-06B5-D847-3A60-D7C05721C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6D01E-A042-26CD-0FFF-1395F7E9B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402D-D7D8-4241-B84D-ECF246444B0B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4CEFE-07EF-BE3B-4EE1-02888432B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5C232-2716-8982-7E2B-4B8B60B86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BB1D-A09D-4D0E-950E-699D42533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0B6F9-F65D-1998-1BF9-6E3FBC4E39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480" y="167640"/>
            <a:ext cx="10180320" cy="286511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                                                          </a:t>
            </a:r>
            <a:r>
              <a:rPr lang="en-US" sz="5400" b="1" dirty="0">
                <a:solidFill>
                  <a:srgbClr val="C00000"/>
                </a:solidFill>
              </a:rPr>
              <a:t>WELCOME 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93158-E32B-76C6-F9DA-B08A81821C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b="1" dirty="0">
                <a:solidFill>
                  <a:srgbClr val="00B0F0"/>
                </a:solidFill>
              </a:rPr>
              <a:t>Presented by------</a:t>
            </a:r>
            <a:br>
              <a:rPr lang="en-US" sz="2400" b="1" dirty="0">
                <a:solidFill>
                  <a:srgbClr val="00B0F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SHAH MD. JEWEL</a:t>
            </a:r>
            <a:br>
              <a:rPr lang="en-US" sz="2400" b="1" dirty="0">
                <a:solidFill>
                  <a:srgbClr val="00B0F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35th BCS(General Education Cadre)</a:t>
            </a:r>
            <a:br>
              <a:rPr lang="en-US" sz="2400" b="1" dirty="0">
                <a:solidFill>
                  <a:srgbClr val="00B0F0"/>
                </a:solidFill>
              </a:rPr>
            </a:br>
            <a:r>
              <a:rPr lang="en-US" sz="2400" b="1" dirty="0">
                <a:solidFill>
                  <a:srgbClr val="00B0F0"/>
                </a:solidFill>
              </a:rPr>
              <a:t>Lecturer, Department of Accounting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75983E-13A4-31D8-7730-03AEEB57D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65" y="219291"/>
            <a:ext cx="4710175" cy="274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8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1E826-CC39-3659-2996-ECE73123A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600"/>
            <a:ext cx="9144000" cy="2438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B050"/>
                </a:solidFill>
              </a:rPr>
              <a:t>BBA(Hons.) 2</a:t>
            </a:r>
            <a:r>
              <a:rPr lang="en-US" sz="3600" b="1" baseline="30000" dirty="0">
                <a:solidFill>
                  <a:srgbClr val="00B050"/>
                </a:solidFill>
              </a:rPr>
              <a:t>nd</a:t>
            </a:r>
            <a:r>
              <a:rPr lang="en-US" sz="3600" b="1" dirty="0">
                <a:solidFill>
                  <a:srgbClr val="00B050"/>
                </a:solidFill>
              </a:rPr>
              <a:t> Year</a:t>
            </a:r>
            <a:br>
              <a:rPr lang="en-US" sz="3200" b="1" dirty="0">
                <a:solidFill>
                  <a:srgbClr val="00B05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Intermediate Accounting</a:t>
            </a:r>
            <a:br>
              <a:rPr lang="en-US" sz="3200" b="1" dirty="0"/>
            </a:br>
            <a:r>
              <a:rPr lang="en-US" sz="3200" b="1" dirty="0">
                <a:solidFill>
                  <a:srgbClr val="C00000"/>
                </a:solidFill>
              </a:rPr>
              <a:t>Chapter: 01 </a:t>
            </a:r>
            <a:r>
              <a:rPr lang="en-US" sz="3200" b="1" dirty="0">
                <a:solidFill>
                  <a:schemeClr val="tx1"/>
                </a:solidFill>
              </a:rPr>
              <a:t>–</a:t>
            </a:r>
            <a:r>
              <a:rPr lang="en-US" sz="3200" b="1" dirty="0">
                <a:solidFill>
                  <a:schemeClr val="accent1"/>
                </a:solidFill>
              </a:rPr>
              <a:t>Review of Accounting Process and Presentation of Financial Statements.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Lecture -01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5022E-A1F3-5370-F358-B928600B4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0000"/>
            <a:ext cx="9144000" cy="32715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wnmveweÁv‡bi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 I </a:t>
            </a:r>
            <a:r>
              <a:rPr lang="en-US" sz="2800" b="1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sz="2800" b="1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ÒwnmveÓ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ÒweÁvbÓ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G 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kãwU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_©K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jb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bmg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wbKvkKiY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Kvhv©ewj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k„•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Ljve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sz="2800" dirty="0" err="1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A‡_©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A‡¼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wbiƒcY‡hvM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NUbvmg~n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kbv³KiY 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wjwce×KiY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kÖwYe×KiY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mswÿßKiY,djvdj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mieiv‡ni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hv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e¨enviKvix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wePvi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wm×všÍ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9704437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3480-BC0C-1FDB-6AD3-CF0085FE1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9441"/>
            <a:ext cx="9144000" cy="209296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00B050"/>
                </a:solidFill>
              </a:rPr>
              <a:t>Weygandt </a:t>
            </a:r>
            <a:r>
              <a:rPr lang="en-US" sz="3600" dirty="0" err="1">
                <a:solidFill>
                  <a:srgbClr val="00B050"/>
                </a:solidFill>
              </a:rPr>
              <a:t>Kieso</a:t>
            </a:r>
            <a:r>
              <a:rPr lang="en-US" sz="3600" dirty="0">
                <a:solidFill>
                  <a:srgbClr val="00B050"/>
                </a:solidFill>
              </a:rPr>
              <a:t> and Kimmel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>
                <a:solidFill>
                  <a:srgbClr val="00B050"/>
                </a:solidFill>
                <a:latin typeface="+mn-lt"/>
                <a:cs typeface="SutonnyMJ" pitchFamily="2" charset="0"/>
              </a:rPr>
              <a:t>Accounting Principles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eB‡Z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e‡j‡Qb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 </a:t>
            </a:r>
            <a:r>
              <a:rPr lang="en-US" sz="2800" b="1" dirty="0">
                <a:solidFill>
                  <a:srgbClr val="002060"/>
                </a:solidFill>
                <a:latin typeface="+mn-lt"/>
                <a:cs typeface="SutonnyMJ" pitchFamily="2" charset="0"/>
              </a:rPr>
              <a:t>Accounting is an information system that identifies, records and communicate the economic  events of an organization to interest  users.”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D949-7899-02EC-910C-B534A6B33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6531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0CB0B-8E28-A206-673D-7C39641CD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961"/>
            <a:ext cx="9144000" cy="1757680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Financial Statements( </a:t>
            </a:r>
            <a:r>
              <a:rPr lang="en-US" sz="32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sz="32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3200" b="1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200" b="1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, 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gvwjKvbv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¯^‡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Z¡i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n«vm-e„w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× 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nv‡Z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bM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Rvbvi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Rb¨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wbw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hme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Zix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nq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_©K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3980B-FBBC-5DF9-FD57-9E310D2B3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5920"/>
            <a:ext cx="9144000" cy="3535680"/>
          </a:xfrm>
        </p:spPr>
        <p:txBody>
          <a:bodyPr/>
          <a:lstStyle/>
          <a:p>
            <a:r>
              <a:rPr lang="en-US" dirty="0"/>
              <a:t>Complete Set of Financial Statements / Components of Financial Statements :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Income Statement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 Owner’s Equity Statement or Retained Earnings Statement.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 Balance Sheet/ Statement of Financial Position.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 Cash Flow Statement.</a:t>
            </a:r>
          </a:p>
          <a:p>
            <a:pPr marL="457200" indent="-457200" algn="l"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 Notes to Financial Statements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013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55C3B-D998-BC2D-5A9C-CB506A4F6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AB87FD-AF65-A1A4-C4E1-523B1CADB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0" y="1960880"/>
            <a:ext cx="10830560" cy="419608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Elements of Financial Statements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Elements about Balance Sheet.                          Elements about Income Statement</a:t>
            </a:r>
          </a:p>
          <a:p>
            <a:pPr algn="l"/>
            <a:r>
              <a:rPr lang="en-US" dirty="0"/>
              <a:t>Assets                                                                                     Income/Revenue</a:t>
            </a:r>
          </a:p>
          <a:p>
            <a:pPr algn="l"/>
            <a:r>
              <a:rPr lang="en-US" dirty="0"/>
              <a:t>Liabilities                                                                                Expenses</a:t>
            </a:r>
          </a:p>
          <a:p>
            <a:pPr algn="l"/>
            <a:r>
              <a:rPr lang="en-US" dirty="0"/>
              <a:t>Equity                                                                                        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0B2C4B-A062-D7FA-8A94-F6BC27041EC0}"/>
              </a:ext>
            </a:extLst>
          </p:cNvPr>
          <p:cNvCxnSpPr/>
          <p:nvPr/>
        </p:nvCxnSpPr>
        <p:spPr>
          <a:xfrm>
            <a:off x="6096000" y="2367280"/>
            <a:ext cx="0" cy="660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8C76E69-0A9E-8023-1EC7-99239AF7E9EF}"/>
              </a:ext>
            </a:extLst>
          </p:cNvPr>
          <p:cNvCxnSpPr>
            <a:cxnSpLocks/>
          </p:cNvCxnSpPr>
          <p:nvPr/>
        </p:nvCxnSpPr>
        <p:spPr>
          <a:xfrm>
            <a:off x="3332480" y="3108960"/>
            <a:ext cx="6299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407ECD-1047-9536-0B16-BB2079959372}"/>
              </a:ext>
            </a:extLst>
          </p:cNvPr>
          <p:cNvCxnSpPr/>
          <p:nvPr/>
        </p:nvCxnSpPr>
        <p:spPr>
          <a:xfrm flipH="1">
            <a:off x="2286000" y="3108960"/>
            <a:ext cx="1046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91CE3A6-ADC8-5CA0-C9B4-3EC5153A3BA6}"/>
              </a:ext>
            </a:extLst>
          </p:cNvPr>
          <p:cNvCxnSpPr/>
          <p:nvPr/>
        </p:nvCxnSpPr>
        <p:spPr>
          <a:xfrm>
            <a:off x="2286000" y="3108960"/>
            <a:ext cx="0" cy="96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BDB6054-5DC2-9157-238F-B138FABD3921}"/>
              </a:ext>
            </a:extLst>
          </p:cNvPr>
          <p:cNvCxnSpPr/>
          <p:nvPr/>
        </p:nvCxnSpPr>
        <p:spPr>
          <a:xfrm>
            <a:off x="9601200" y="3108960"/>
            <a:ext cx="0" cy="85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8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83830-73FE-D1B1-F9A0-39F9B910F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601"/>
            <a:ext cx="9144000" cy="670559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Exercise: 01 </a:t>
            </a:r>
            <a:r>
              <a:rPr lang="en-US" sz="2400" dirty="0"/>
              <a:t>: </a:t>
            </a:r>
            <a:r>
              <a:rPr lang="en-US" sz="2700" dirty="0"/>
              <a:t>The Cox View Motel opened for business on May 1, 2021. Its trial balance before adjustment on May 31, 2021 is as follows: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E33F8-6C54-236A-5C85-0AED23E38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15440"/>
            <a:ext cx="9144000" cy="469392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AEB776-A84E-4B9C-FB91-F727F1A72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37200"/>
              </p:ext>
            </p:extLst>
          </p:nvPr>
        </p:nvGraphicFramePr>
        <p:xfrm>
          <a:off x="1066800" y="772160"/>
          <a:ext cx="1043432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9015">
                  <a:extLst>
                    <a:ext uri="{9D8B030D-6E8A-4147-A177-3AD203B41FA5}">
                      <a16:colId xmlns:a16="http://schemas.microsoft.com/office/drawing/2014/main" val="2451684112"/>
                    </a:ext>
                  </a:extLst>
                </a:gridCol>
                <a:gridCol w="1991705">
                  <a:extLst>
                    <a:ext uri="{9D8B030D-6E8A-4147-A177-3AD203B41FA5}">
                      <a16:colId xmlns:a16="http://schemas.microsoft.com/office/drawing/2014/main" val="2958274081"/>
                    </a:ext>
                  </a:extLst>
                </a:gridCol>
                <a:gridCol w="1803600">
                  <a:extLst>
                    <a:ext uri="{9D8B030D-6E8A-4147-A177-3AD203B41FA5}">
                      <a16:colId xmlns:a16="http://schemas.microsoft.com/office/drawing/2014/main" val="2438316916"/>
                    </a:ext>
                  </a:extLst>
                </a:gridCol>
              </a:tblGrid>
              <a:tr h="418070">
                <a:tc>
                  <a:txBody>
                    <a:bodyPr/>
                    <a:lstStyle/>
                    <a:p>
                      <a:r>
                        <a:rPr lang="en-US" sz="2400" dirty="0"/>
                        <a:t>Account Titles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Debit Tk.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Credit Tk.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5419"/>
                  </a:ext>
                </a:extLst>
              </a:tr>
              <a:tr h="5769370">
                <a:tc>
                  <a:txBody>
                    <a:bodyPr/>
                    <a:lstStyle/>
                    <a:p>
                      <a:r>
                        <a:rPr lang="en-US" sz="2400" dirty="0"/>
                        <a:t>Cash</a:t>
                      </a:r>
                    </a:p>
                    <a:p>
                      <a:r>
                        <a:rPr lang="en-US" sz="2400" dirty="0"/>
                        <a:t>Supplies</a:t>
                      </a:r>
                    </a:p>
                    <a:p>
                      <a:r>
                        <a:rPr lang="en-US" sz="2400" dirty="0"/>
                        <a:t>Prepaid Insurance</a:t>
                      </a:r>
                    </a:p>
                    <a:p>
                      <a:r>
                        <a:rPr lang="en-US" sz="2400" dirty="0"/>
                        <a:t>Land</a:t>
                      </a:r>
                    </a:p>
                    <a:p>
                      <a:r>
                        <a:rPr lang="en-US" sz="2400" dirty="0"/>
                        <a:t>Lodge</a:t>
                      </a:r>
                    </a:p>
                    <a:p>
                      <a:r>
                        <a:rPr lang="en-US" sz="2400" dirty="0"/>
                        <a:t>Furniture</a:t>
                      </a:r>
                    </a:p>
                    <a:p>
                      <a:r>
                        <a:rPr lang="en-US" sz="2400" dirty="0"/>
                        <a:t>Advertising Expenses</a:t>
                      </a:r>
                    </a:p>
                    <a:p>
                      <a:r>
                        <a:rPr lang="en-US" sz="2400" dirty="0"/>
                        <a:t>Salaries Expenses</a:t>
                      </a:r>
                    </a:p>
                    <a:p>
                      <a:r>
                        <a:rPr lang="en-US" sz="2400" dirty="0"/>
                        <a:t>Utilities Expenses</a:t>
                      </a:r>
                    </a:p>
                    <a:p>
                      <a:r>
                        <a:rPr lang="en-US" sz="2400" dirty="0"/>
                        <a:t>Unearned Rent Revenue</a:t>
                      </a:r>
                    </a:p>
                    <a:p>
                      <a:r>
                        <a:rPr lang="en-US" sz="2400" dirty="0"/>
                        <a:t>Accounts Payable</a:t>
                      </a:r>
                    </a:p>
                    <a:p>
                      <a:r>
                        <a:rPr lang="en-US" sz="2400" dirty="0"/>
                        <a:t>Mortgage Payable</a:t>
                      </a:r>
                    </a:p>
                    <a:p>
                      <a:r>
                        <a:rPr lang="en-US" sz="2400" dirty="0"/>
                        <a:t>Capital</a:t>
                      </a:r>
                    </a:p>
                    <a:p>
                      <a:r>
                        <a:rPr lang="en-US" sz="2400" dirty="0"/>
                        <a:t>Rent Revenue</a:t>
                      </a:r>
                    </a:p>
                    <a:p>
                      <a:r>
                        <a:rPr lang="en-US" sz="2400" dirty="0"/>
                        <a:t>Total</a:t>
                      </a:r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3,500</a:t>
                      </a:r>
                    </a:p>
                    <a:p>
                      <a:r>
                        <a:rPr lang="en-US" sz="2400" dirty="0"/>
                        <a:t>2,200</a:t>
                      </a:r>
                    </a:p>
                    <a:p>
                      <a:r>
                        <a:rPr lang="en-US" sz="2400" dirty="0"/>
                        <a:t>2,280</a:t>
                      </a:r>
                    </a:p>
                    <a:p>
                      <a:r>
                        <a:rPr lang="en-US" sz="2400" dirty="0"/>
                        <a:t>12,000</a:t>
                      </a:r>
                    </a:p>
                    <a:p>
                      <a:r>
                        <a:rPr lang="en-US" sz="2400" dirty="0"/>
                        <a:t>60,000</a:t>
                      </a:r>
                    </a:p>
                    <a:p>
                      <a:r>
                        <a:rPr lang="en-US" sz="2400" dirty="0"/>
                        <a:t>15,000</a:t>
                      </a:r>
                    </a:p>
                    <a:p>
                      <a:r>
                        <a:rPr lang="en-US" sz="2400" dirty="0"/>
                        <a:t>600</a:t>
                      </a:r>
                    </a:p>
                    <a:p>
                      <a:r>
                        <a:rPr lang="en-US" sz="2400" dirty="0"/>
                        <a:t>3,300</a:t>
                      </a:r>
                    </a:p>
                    <a:p>
                      <a:r>
                        <a:rPr lang="en-US" sz="2400" dirty="0"/>
                        <a:t>900</a:t>
                      </a:r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99,780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endParaRPr lang="en-US" sz="2400" dirty="0"/>
                    </a:p>
                    <a:p>
                      <a:r>
                        <a:rPr lang="en-US" sz="2400" dirty="0"/>
                        <a:t>3,300</a:t>
                      </a:r>
                    </a:p>
                    <a:p>
                      <a:r>
                        <a:rPr lang="en-US" sz="2400" dirty="0"/>
                        <a:t>4,800</a:t>
                      </a:r>
                    </a:p>
                    <a:p>
                      <a:r>
                        <a:rPr lang="en-US" sz="2400" dirty="0"/>
                        <a:t>35,000</a:t>
                      </a:r>
                    </a:p>
                    <a:p>
                      <a:r>
                        <a:rPr lang="en-US" sz="2400" dirty="0"/>
                        <a:t>46,380</a:t>
                      </a:r>
                    </a:p>
                    <a:p>
                      <a:r>
                        <a:rPr lang="en-US" sz="2400" dirty="0"/>
                        <a:t>10,300</a:t>
                      </a:r>
                    </a:p>
                    <a:p>
                      <a:r>
                        <a:rPr lang="en-US" sz="2400" dirty="0"/>
                        <a:t>99,780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85213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1E70F5D-828E-9E00-3FEE-72AE1CB2C35D}"/>
              </a:ext>
            </a:extLst>
          </p:cNvPr>
          <p:cNvCxnSpPr/>
          <p:nvPr/>
        </p:nvCxnSpPr>
        <p:spPr>
          <a:xfrm>
            <a:off x="6908800" y="6502400"/>
            <a:ext cx="3464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8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6DB0F-DCE7-7693-13A6-3551BD1DA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7361"/>
            <a:ext cx="9144000" cy="62991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Adjustment data: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D31C9-CC37-E401-52A4-FF4376E9F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49120"/>
            <a:ext cx="9144000" cy="4267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romanUcPeriod"/>
            </a:pPr>
            <a:r>
              <a:rPr lang="en-US" dirty="0"/>
              <a:t> Prepaid insurance  is a  1 year  policy starting May 1, 2021.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/>
              <a:t> Unused supplies on May 31, Tk. 700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/>
              <a:t> Annual depreciation is Tk. 3,000 on the lodge and Tk. 2,700 on furniture.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/>
              <a:t>The Mortgage interest rate is 12% . ( The Mortgage was taken on May , 2021).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/>
              <a:t> Two thirds of the unearned rent has been earned.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/>
              <a:t> Salaries  of Tk. 750 are unpaid  on May 31.</a:t>
            </a:r>
          </a:p>
          <a:p>
            <a:r>
              <a:rPr lang="en-US" sz="2800" b="1" dirty="0"/>
              <a:t>     Required</a:t>
            </a:r>
            <a:r>
              <a:rPr lang="en-US" dirty="0"/>
              <a:t>: Prepare an Income Statement  , Owner’s Equity Statement</a:t>
            </a:r>
          </a:p>
          <a:p>
            <a:r>
              <a:rPr lang="en-US" dirty="0"/>
              <a:t>     and   Balance Sheet.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81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3065-93F2-5CC8-4709-40CC2A7037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00B05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1547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530</Words>
  <Application>Microsoft Office PowerPoint</Application>
  <PresentationFormat>Widescreen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SutonnyMJ</vt:lpstr>
      <vt:lpstr>Office Theme</vt:lpstr>
      <vt:lpstr>                                                          WELCOME  </vt:lpstr>
      <vt:lpstr>BBA(Hons.) 2nd Year Intermediate Accounting Chapter: 01 –Review of Accounting Process and Presentation of Financial Statements. Lecture -01</vt:lpstr>
      <vt:lpstr>Weygandt Kieso and Kimmel Zv‡`i Accounting Principles eB‡Z e‡j‡Qb,  Accounting is an information system that identifies, records and communicate the economic  events of an organization to interest  users.”</vt:lpstr>
      <vt:lpstr>Financial Statements( Avw_©K weeiYx) : cÖwZôv‡bi Avw_©K djvdj ,  Avw_©K Ae¯’v, gvwjKvbv ¯^‡Z¡i n«vm-e„w× I nv‡Z bM‡`i Ae¯’v Rvbvi Rb¨ GKwU wbw`©ó mgq ci ci †hme weeiYx ˆZix Kiv nq ZvB Avw_©K weeiYx|</vt:lpstr>
      <vt:lpstr>PowerPoint Presentation</vt:lpstr>
      <vt:lpstr>Exercise: 01 : The Cox View Motel opened for business on May 1, 2021. Its trial balance before adjustment on May 31, 2021 is as follows:</vt:lpstr>
      <vt:lpstr>Adjustment data: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WELCOME  </dc:title>
  <dc:creator>Shah Jewel</dc:creator>
  <cp:lastModifiedBy>Shah Jewel</cp:lastModifiedBy>
  <cp:revision>49</cp:revision>
  <dcterms:created xsi:type="dcterms:W3CDTF">2022-05-20T14:02:44Z</dcterms:created>
  <dcterms:modified xsi:type="dcterms:W3CDTF">2022-07-28T05:19:38Z</dcterms:modified>
</cp:coreProperties>
</file>