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300" r:id="rId5"/>
    <p:sldId id="257" r:id="rId6"/>
    <p:sldId id="305" r:id="rId7"/>
    <p:sldId id="306" r:id="rId8"/>
    <p:sldId id="307" r:id="rId9"/>
    <p:sldId id="289" r:id="rId10"/>
    <p:sldId id="259" r:id="rId11"/>
    <p:sldId id="275" r:id="rId12"/>
    <p:sldId id="310" r:id="rId13"/>
    <p:sldId id="312" r:id="rId14"/>
    <p:sldId id="308" r:id="rId15"/>
    <p:sldId id="311" r:id="rId16"/>
    <p:sldId id="309" r:id="rId17"/>
    <p:sldId id="3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00"/>
    <a:srgbClr val="80B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9863-3EE5-4497-AED5-FDC48665D3D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BCBC-618F-4C41-8B50-C7CE75FD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9863-3EE5-4497-AED5-FDC48665D3D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BCBC-618F-4C41-8B50-C7CE75FD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9863-3EE5-4497-AED5-FDC48665D3D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BCBC-618F-4C41-8B50-C7CE75FD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4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9863-3EE5-4497-AED5-FDC48665D3D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BCBC-618F-4C41-8B50-C7CE75FD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5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9863-3EE5-4497-AED5-FDC48665D3D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BCBC-618F-4C41-8B50-C7CE75FD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8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9863-3EE5-4497-AED5-FDC48665D3D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BCBC-618F-4C41-8B50-C7CE75FD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5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9863-3EE5-4497-AED5-FDC48665D3D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BCBC-618F-4C41-8B50-C7CE75FD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8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9863-3EE5-4497-AED5-FDC48665D3D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BCBC-618F-4C41-8B50-C7CE75FD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6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9863-3EE5-4497-AED5-FDC48665D3D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BCBC-618F-4C41-8B50-C7CE75FD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1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9863-3EE5-4497-AED5-FDC48665D3D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BCBC-618F-4C41-8B50-C7CE75FD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0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9863-3EE5-4497-AED5-FDC48665D3D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BCBC-618F-4C41-8B50-C7CE75FD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9863-3EE5-4497-AED5-FDC48665D3D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8BCBC-618F-4C41-8B50-C7CE75FD9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5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2" y="1605678"/>
            <a:ext cx="10340788" cy="46385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6951" y="3193513"/>
            <a:ext cx="4267200" cy="210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defRPr/>
            </a:pPr>
            <a:endParaRPr lang="en-US" sz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  <a:p>
            <a:pPr algn="ctr" defTabSz="457200">
              <a:defRPr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 Class for </a:t>
            </a:r>
          </a:p>
          <a:p>
            <a:pPr algn="ctr" defTabSz="457200"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BBA 4th year students</a:t>
            </a:r>
          </a:p>
          <a:p>
            <a:pPr algn="ctr" defTabSz="457200"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of</a:t>
            </a:r>
          </a:p>
          <a:p>
            <a:pPr algn="ctr" defTabSz="457200"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Accounting Department</a:t>
            </a:r>
          </a:p>
          <a:p>
            <a:pPr algn="ctr" defTabSz="457200">
              <a:defRPr/>
            </a:pPr>
            <a:endParaRPr lang="en-US" sz="1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136951" y="2337209"/>
            <a:ext cx="39964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>
                  <a:solidFill>
                    <a:schemeClr val="accent2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</a:rPr>
              <a:t>Welcome to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24" b="78447" l="22208" r="76610">
                        <a14:backgroundMark x1="36925" y1="22979" x2="36925" y2="22979"/>
                        <a14:backgroundMark x1="38765" y1="19810" x2="38765" y2="19810"/>
                        <a14:backgroundMark x1="38765" y1="23296" x2="38765" y2="23296"/>
                        <a14:backgroundMark x1="39422" y1="24881" x2="39422" y2="24881"/>
                      </a14:backgroundRemoval>
                    </a14:imgEffect>
                  </a14:imgLayer>
                </a14:imgProps>
              </a:ext>
            </a:extLst>
          </a:blip>
          <a:srcRect l="21355" t="8551" r="24210" b="20631"/>
          <a:stretch/>
        </p:blipFill>
        <p:spPr>
          <a:xfrm>
            <a:off x="1337924" y="2759494"/>
            <a:ext cx="2148423" cy="23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945" y="570782"/>
            <a:ext cx="5664960" cy="522381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Techniques used in qualitative research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6148" y="1740609"/>
            <a:ext cx="3766782" cy="2337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 discussion</a:t>
            </a: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FontTx/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In-depth interview</a:t>
            </a: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Semi-structured interview</a:t>
            </a: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 </a:t>
            </a:r>
            <a:r>
              <a:rPr lang="en-US" sz="2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(K‡_</a:t>
            </a:r>
            <a:r>
              <a:rPr lang="en-US" sz="2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vcK_b</a:t>
            </a:r>
            <a:r>
              <a:rPr lang="en-US" sz="2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</a:t>
            </a:r>
            <a:r>
              <a:rPr lang="en-US" sz="2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ch</a:t>
            </a:r>
            <a:r>
              <a:rPr lang="en-US" sz="2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eক্ষণ</a:t>
            </a:r>
            <a:r>
              <a:rPr lang="en-US" sz="2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buAutoNum type="arabicPeriod"/>
            </a:pP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7663" y="1879715"/>
            <a:ext cx="3275812" cy="2070610"/>
            <a:chOff x="295270" y="2116011"/>
            <a:chExt cx="2733675" cy="20706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270" y="2510221"/>
              <a:ext cx="2733675" cy="1676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95270" y="2116011"/>
              <a:ext cx="2733675" cy="3942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In-depth interview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25415" y="4546691"/>
            <a:ext cx="3275812" cy="2003986"/>
            <a:chOff x="3576353" y="4622479"/>
            <a:chExt cx="3019425" cy="190868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353" y="5016689"/>
              <a:ext cx="3019425" cy="15144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576354" y="4622479"/>
              <a:ext cx="3019423" cy="4045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Semi-structured interview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7663" y="4484305"/>
            <a:ext cx="3276517" cy="2152264"/>
            <a:chOff x="1159063" y="4389963"/>
            <a:chExt cx="2838450" cy="199840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9063" y="4778641"/>
              <a:ext cx="2838450" cy="160972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159063" y="4389963"/>
              <a:ext cx="283845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Conversation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25415" y="1879715"/>
            <a:ext cx="3275812" cy="2153087"/>
            <a:chOff x="8325415" y="1346341"/>
            <a:chExt cx="3275812" cy="21530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t="9504" b="12524"/>
            <a:stretch/>
          </p:blipFill>
          <p:spPr>
            <a:xfrm>
              <a:off x="8325415" y="1705969"/>
              <a:ext cx="3275812" cy="179345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325415" y="1346341"/>
              <a:ext cx="327581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Focus group discussion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69672" y="4263251"/>
            <a:ext cx="3766782" cy="2373318"/>
            <a:chOff x="4169671" y="3893919"/>
            <a:chExt cx="3766782" cy="23733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69671" y="4263251"/>
              <a:ext cx="3766782" cy="200398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196147" y="3893919"/>
              <a:ext cx="3740306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Observation</a:t>
              </a:r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24" b="78447" l="22208" r="76610">
                        <a14:backgroundMark x1="36925" y1="22979" x2="36925" y2="22979"/>
                        <a14:backgroundMark x1="38765" y1="19810" x2="38765" y2="19810"/>
                        <a14:backgroundMark x1="38765" y1="23296" x2="38765" y2="23296"/>
                        <a14:backgroundMark x1="39422" y1="24881" x2="39422" y2="24881"/>
                      </a14:backgroundRemoval>
                    </a14:imgEffect>
                  </a14:imgLayer>
                </a14:imgProps>
              </a:ext>
            </a:extLst>
          </a:blip>
          <a:srcRect l="21355" t="8551" r="24210" b="20631"/>
          <a:stretch/>
        </p:blipFill>
        <p:spPr>
          <a:xfrm>
            <a:off x="10697029" y="39189"/>
            <a:ext cx="1494971" cy="1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393" y="512267"/>
            <a:ext cx="4411135" cy="561813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Categories of qualitative research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886839">
            <a:off x="3120945" y="1869774"/>
            <a:ext cx="2548072" cy="818580"/>
            <a:chOff x="4651608" y="2502900"/>
            <a:chExt cx="2548072" cy="818580"/>
          </a:xfrm>
        </p:grpSpPr>
        <p:sp>
          <p:nvSpPr>
            <p:cNvPr id="11" name="Rounded Rectangle 10"/>
            <p:cNvSpPr/>
            <p:nvPr/>
          </p:nvSpPr>
          <p:spPr>
            <a:xfrm rot="447597">
              <a:off x="4651608" y="2502900"/>
              <a:ext cx="2317356" cy="77436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Narrative 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Research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634735" y="2778735"/>
              <a:ext cx="564945" cy="542745"/>
              <a:chOff x="6634735" y="2778735"/>
              <a:chExt cx="564945" cy="54274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634735" y="2778735"/>
                <a:ext cx="564945" cy="54274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734307" y="2861242"/>
                <a:ext cx="368490" cy="3707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1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21063685">
            <a:off x="6888901" y="1671644"/>
            <a:ext cx="2933964" cy="1037863"/>
            <a:chOff x="4282403" y="1886006"/>
            <a:chExt cx="2553433" cy="1037863"/>
          </a:xfrm>
        </p:grpSpPr>
        <p:sp>
          <p:nvSpPr>
            <p:cNvPr id="20" name="Rounded Rectangle 19"/>
            <p:cNvSpPr/>
            <p:nvPr/>
          </p:nvSpPr>
          <p:spPr>
            <a:xfrm rot="20581046">
              <a:off x="4631344" y="1886006"/>
              <a:ext cx="2204492" cy="77436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-1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Phenomenological</a:t>
              </a:r>
              <a:r>
                <a:rPr lang="en-US" sz="2400" spc="-1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</a:rPr>
                <a:t>Research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282403" y="2381124"/>
              <a:ext cx="532868" cy="542745"/>
              <a:chOff x="4282403" y="2381124"/>
              <a:chExt cx="532868" cy="542745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282403" y="2381124"/>
                <a:ext cx="532868" cy="54274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362200" y="2475954"/>
                <a:ext cx="368490" cy="3707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2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 rot="845013">
            <a:off x="7423513" y="4120614"/>
            <a:ext cx="2639856" cy="774360"/>
            <a:chOff x="4275004" y="2271388"/>
            <a:chExt cx="2386171" cy="774360"/>
          </a:xfrm>
        </p:grpSpPr>
        <p:sp>
          <p:nvSpPr>
            <p:cNvPr id="29" name="Rounded Rectangle 28"/>
            <p:cNvSpPr/>
            <p:nvPr/>
          </p:nvSpPr>
          <p:spPr>
            <a:xfrm>
              <a:off x="4501254" y="2271388"/>
              <a:ext cx="2159921" cy="77436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Ethnographic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</a:rPr>
                <a:t>Research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275004" y="2381124"/>
              <a:ext cx="540266" cy="542745"/>
              <a:chOff x="4275004" y="2381124"/>
              <a:chExt cx="540266" cy="54274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275004" y="2381124"/>
                <a:ext cx="540266" cy="54274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362200" y="2475954"/>
                <a:ext cx="368490" cy="3707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3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 rot="20941025">
            <a:off x="2728469" y="4237999"/>
            <a:ext cx="2527876" cy="796535"/>
            <a:chOff x="5065665" y="2391523"/>
            <a:chExt cx="2527876" cy="796535"/>
          </a:xfrm>
        </p:grpSpPr>
        <p:sp>
          <p:nvSpPr>
            <p:cNvPr id="37" name="Rounded Rectangle 36"/>
            <p:cNvSpPr/>
            <p:nvPr/>
          </p:nvSpPr>
          <p:spPr>
            <a:xfrm rot="21203418">
              <a:off x="5065665" y="2413698"/>
              <a:ext cx="2160858" cy="77436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Grounded 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Theory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028596" y="2391523"/>
              <a:ext cx="564945" cy="542745"/>
              <a:chOff x="7028596" y="2391523"/>
              <a:chExt cx="564945" cy="542745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028596" y="2391523"/>
                <a:ext cx="564945" cy="54274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114971" y="2477513"/>
                <a:ext cx="368490" cy="370764"/>
              </a:xfrm>
              <a:prstGeom prst="ellipse">
                <a:avLst/>
              </a:pr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4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5895833" y="4993175"/>
            <a:ext cx="930255" cy="1650771"/>
            <a:chOff x="4261664" y="1016184"/>
            <a:chExt cx="930255" cy="1650771"/>
          </a:xfrm>
        </p:grpSpPr>
        <p:sp>
          <p:nvSpPr>
            <p:cNvPr id="48" name="Rounded Rectangle 47"/>
            <p:cNvSpPr/>
            <p:nvPr/>
          </p:nvSpPr>
          <p:spPr>
            <a:xfrm rot="5400000">
              <a:off x="4051228" y="1526264"/>
              <a:ext cx="1351127" cy="930255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Case Study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508769" y="1016184"/>
              <a:ext cx="564945" cy="542745"/>
              <a:chOff x="4508769" y="1016184"/>
              <a:chExt cx="564945" cy="542745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508769" y="1016184"/>
                <a:ext cx="564945" cy="54274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608792" y="1102174"/>
                <a:ext cx="368490" cy="3707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5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5087025" y="2577521"/>
            <a:ext cx="2463779" cy="2415654"/>
            <a:chOff x="5087025" y="2577521"/>
            <a:chExt cx="2463779" cy="2415654"/>
          </a:xfrm>
        </p:grpSpPr>
        <p:sp>
          <p:nvSpPr>
            <p:cNvPr id="8" name="Oval 7"/>
            <p:cNvSpPr/>
            <p:nvPr/>
          </p:nvSpPr>
          <p:spPr>
            <a:xfrm>
              <a:off x="5087025" y="2577521"/>
              <a:ext cx="2463779" cy="24156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179682" y="2669931"/>
              <a:ext cx="2289234" cy="22463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333034" y="2840679"/>
              <a:ext cx="1971760" cy="193603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-150" dirty="0">
                  <a:solidFill>
                    <a:schemeClr val="tx1"/>
                  </a:solidFill>
                </a:rPr>
                <a:t>Qualitative Research</a:t>
              </a:r>
            </a:p>
            <a:p>
              <a:pPr algn="ctr"/>
              <a:endParaRPr lang="en-US"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24" b="78447" l="22208" r="76610">
                        <a14:backgroundMark x1="36925" y1="22979" x2="36925" y2="22979"/>
                        <a14:backgroundMark x1="38765" y1="19810" x2="38765" y2="19810"/>
                        <a14:backgroundMark x1="38765" y1="23296" x2="38765" y2="23296"/>
                        <a14:backgroundMark x1="39422" y1="24881" x2="39422" y2="24881"/>
                      </a14:backgroundRemoval>
                    </a14:imgEffect>
                  </a14:imgLayer>
                </a14:imgProps>
              </a:ext>
            </a:extLst>
          </a:blip>
          <a:srcRect l="21355" t="8551" r="24210" b="20631"/>
          <a:stretch/>
        </p:blipFill>
        <p:spPr>
          <a:xfrm>
            <a:off x="10697029" y="39189"/>
            <a:ext cx="1494971" cy="1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9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889" y="1062442"/>
            <a:ext cx="3645415" cy="49548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Narrative research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491082" y="3757695"/>
            <a:ext cx="6584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Identify a problem or phenomenon to explore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Select one or more participants to study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Collect the  story from that participant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Re-story or retell the individual’s story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Collaborate with the participant/storyteller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Write a story about the participant’s experiences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Validate the report’s accuracy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8889" y="3757695"/>
            <a:ext cx="3645415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Narrative research is a approach where r</a:t>
            </a:r>
            <a:r>
              <a:rPr lang="en-US" sz="2400" dirty="0"/>
              <a:t>esearcher describes and analyzes individual life using a time sequence or chronology of events.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91082" y="1062442"/>
            <a:ext cx="4449169" cy="2374710"/>
            <a:chOff x="3854733" y="1365615"/>
            <a:chExt cx="3549177" cy="19420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4733" y="1365615"/>
              <a:ext cx="3549177" cy="19420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103116" y="1425517"/>
              <a:ext cx="2224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Narrative Research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24" b="78447" l="22208" r="76610">
                        <a14:backgroundMark x1="36925" y1="22979" x2="36925" y2="22979"/>
                        <a14:backgroundMark x1="38765" y1="19810" x2="38765" y2="19810"/>
                        <a14:backgroundMark x1="38765" y1="23296" x2="38765" y2="23296"/>
                        <a14:backgroundMark x1="39422" y1="24881" x2="39422" y2="24881"/>
                      </a14:backgroundRemoval>
                    </a14:imgEffect>
                  </a14:imgLayer>
                </a14:imgProps>
              </a:ext>
            </a:extLst>
          </a:blip>
          <a:srcRect l="21355" t="8551" r="24210" b="20631"/>
          <a:stretch/>
        </p:blipFill>
        <p:spPr>
          <a:xfrm>
            <a:off x="10697029" y="39189"/>
            <a:ext cx="1494971" cy="1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442" y="1936817"/>
            <a:ext cx="547275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Phenomenology (</a:t>
            </a:r>
            <a:r>
              <a:rPr lang="as-IN" sz="2400" dirty="0"/>
              <a:t>রূপতত্ত্ব</a:t>
            </a:r>
            <a:r>
              <a:rPr lang="en-US" sz="2400" dirty="0"/>
              <a:t>)</a:t>
            </a:r>
            <a:r>
              <a:rPr lang="en-US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an approach to qualitative research that focuses on the commonality of a lived experience within a particular group.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19298" y="857031"/>
            <a:ext cx="4638165" cy="495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Phenomenological research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3442" y="4318479"/>
            <a:ext cx="9009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fundamental goal of the approach is to arrive at a description of the nature of the particular phenomenon.  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Typically, interviews are conducted with a group of individuals who have first-hand knowledge of an event, situation or experience.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36" y="1936817"/>
            <a:ext cx="3739486" cy="20941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24" b="78447" l="22208" r="76610">
                        <a14:backgroundMark x1="36925" y1="22979" x2="36925" y2="22979"/>
                        <a14:backgroundMark x1="38765" y1="19810" x2="38765" y2="19810"/>
                        <a14:backgroundMark x1="38765" y1="23296" x2="38765" y2="23296"/>
                        <a14:backgroundMark x1="39422" y1="24881" x2="39422" y2="24881"/>
                      </a14:backgroundRemoval>
                    </a14:imgEffect>
                  </a14:imgLayer>
                </a14:imgProps>
              </a:ext>
            </a:extLst>
          </a:blip>
          <a:srcRect l="21355" t="8551" r="24210" b="20631"/>
          <a:stretch/>
        </p:blipFill>
        <p:spPr>
          <a:xfrm>
            <a:off x="10697029" y="39189"/>
            <a:ext cx="1494971" cy="1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7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4806" y="4278977"/>
            <a:ext cx="51839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Ethnography </a:t>
            </a:r>
            <a:r>
              <a:rPr lang="en-US" sz="2000" dirty="0">
                <a:latin typeface="arial" panose="020B0604020202020204" pitchFamily="34" charset="0"/>
              </a:rPr>
              <a:t>(</a:t>
            </a:r>
            <a:r>
              <a:rPr lang="as-IN" sz="2000" dirty="0"/>
              <a:t>নৃকুলবিদ্যা</a:t>
            </a:r>
            <a:r>
              <a:rPr lang="en-US" sz="2000" dirty="0"/>
              <a:t>)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</a:rPr>
              <a:t>is a form of field research that seeks to learn the culture of a particular setting or environment. It often relies on </a:t>
            </a:r>
            <a:r>
              <a:rPr lang="en-US" sz="2000" b="1" dirty="0">
                <a:latin typeface="arial" panose="020B0604020202020204" pitchFamily="34" charset="0"/>
              </a:rPr>
              <a:t>participant observation</a:t>
            </a:r>
            <a:r>
              <a:rPr lang="en-US" sz="2000" dirty="0">
                <a:latin typeface="arial" panose="020B0604020202020204" pitchFamily="34" charset="0"/>
              </a:rPr>
              <a:t> through prolonged 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(`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xN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©)</a:t>
            </a:r>
            <a:r>
              <a:rPr lang="en-US" sz="2000" dirty="0">
                <a:latin typeface="arial" panose="020B0604020202020204" pitchFamily="34" charset="0"/>
              </a:rPr>
              <a:t> field work and may include qualitative and quantitative methods.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7323" y="1664667"/>
            <a:ext cx="4556278" cy="49548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Ethnography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2671" y="3368870"/>
            <a:ext cx="47097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Identify Research Question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Determine Location for Research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Formulate Presentation Method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Acquire Permissions and Access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Observe and Participate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Interview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Collect Archival Data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Code and Analyze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34" y="1116145"/>
            <a:ext cx="4423196" cy="2071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94806" y="3500075"/>
            <a:ext cx="5183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000" dirty="0">
                <a:latin typeface="arial" panose="020B0604020202020204" pitchFamily="34" charset="0"/>
              </a:rPr>
              <a:t>নৃকুলবি</a:t>
            </a:r>
            <a:r>
              <a:rPr lang="en-US" sz="2000" dirty="0" err="1">
                <a:latin typeface="arial" panose="020B0604020202020204" pitchFamily="34" charset="0"/>
              </a:rPr>
              <a:t>দ্যা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(</a:t>
            </a: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</a:rPr>
              <a:t>Ethnography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</a:rPr>
              <a:t>সম্পর্কিত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গবেষণা</a:t>
            </a:r>
            <a:r>
              <a:rPr lang="as-IN" sz="2000" dirty="0">
                <a:latin typeface="arial" panose="020B0604020202020204" pitchFamily="34" charset="0"/>
              </a:rPr>
              <a:t> হল কোনও জাতিগত গোষ্ঠীর </a:t>
            </a:r>
            <a:r>
              <a:rPr lang="as-IN" sz="2000" dirty="0"/>
              <a:t>সাংস্কৃতিক ঘটনা ও বিষয়ের পর্যালোচনা করা হয় 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24" b="78447" l="22208" r="76610">
                        <a14:backgroundMark x1="36925" y1="22979" x2="36925" y2="22979"/>
                        <a14:backgroundMark x1="38765" y1="19810" x2="38765" y2="19810"/>
                        <a14:backgroundMark x1="38765" y1="23296" x2="38765" y2="23296"/>
                        <a14:backgroundMark x1="39422" y1="24881" x2="39422" y2="24881"/>
                      </a14:backgroundRemoval>
                    </a14:imgEffect>
                  </a14:imgLayer>
                </a14:imgProps>
              </a:ext>
            </a:extLst>
          </a:blip>
          <a:srcRect l="21355" t="8551" r="24210" b="20631"/>
          <a:stretch/>
        </p:blipFill>
        <p:spPr>
          <a:xfrm>
            <a:off x="10697029" y="39189"/>
            <a:ext cx="1494971" cy="1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5767" y="3508463"/>
            <a:ext cx="416365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Grounded theory</a:t>
            </a:r>
            <a:r>
              <a:rPr lang="en-US" sz="24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 method in naturalistic research that is used primarily to generate theory. 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0301" y="1445002"/>
            <a:ext cx="3234586" cy="495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Grounded theory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9981" y="3123743"/>
            <a:ext cx="60323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researcher begins with a broad query in a particular topic area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Collects relevant information about the topic.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the action processes of data collection continue, each piece of information is reviewed, compared, and contrasted with other information.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Commonalities and dissimilarities among categories of information become clear, and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Ultimately a theory that explains observations is inductively developed. 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49638" y="934622"/>
            <a:ext cx="4749421" cy="2011731"/>
            <a:chOff x="6045958" y="859808"/>
            <a:chExt cx="4749421" cy="20117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4960" t="13411" r="2830" b="18262"/>
            <a:stretch/>
          </p:blipFill>
          <p:spPr>
            <a:xfrm>
              <a:off x="6045958" y="900752"/>
              <a:ext cx="4749421" cy="19707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41516" y="859808"/>
              <a:ext cx="42627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GROUNDED THEORY IN QUALITATIVE RESEARCH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24" b="78447" l="22208" r="76610">
                        <a14:backgroundMark x1="36925" y1="22979" x2="36925" y2="22979"/>
                        <a14:backgroundMark x1="38765" y1="19810" x2="38765" y2="19810"/>
                        <a14:backgroundMark x1="38765" y1="23296" x2="38765" y2="23296"/>
                        <a14:backgroundMark x1="39422" y1="24881" x2="39422" y2="24881"/>
                      </a14:backgroundRemoval>
                    </a14:imgEffect>
                  </a14:imgLayer>
                </a14:imgProps>
              </a:ext>
            </a:extLst>
          </a:blip>
          <a:srcRect l="21355" t="8551" r="24210" b="20631"/>
          <a:stretch/>
        </p:blipFill>
        <p:spPr>
          <a:xfrm>
            <a:off x="10697029" y="39189"/>
            <a:ext cx="1494971" cy="1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6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62750" y="530602"/>
            <a:ext cx="3234586" cy="495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518" y="4281369"/>
            <a:ext cx="5097473" cy="193899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case study is a detailed study of a specific subject, such as a person, group, place, event, organization, or phenomenon. Case studies are commonly used in social, educational, clinical, and business research.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518" y="2203005"/>
            <a:ext cx="5097473" cy="193899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case study research design usually involves qualitative method, but quantitative methods are sometimes also used. Case study is good for describing, comparing, evaluating and understanding different aspects of a research problem.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37650" y="2203005"/>
            <a:ext cx="6108320" cy="3463358"/>
            <a:chOff x="5752164" y="1687845"/>
            <a:chExt cx="6108320" cy="3463358"/>
          </a:xfrm>
        </p:grpSpPr>
        <p:pic>
          <p:nvPicPr>
            <p:cNvPr id="1030" name="Picture 6" descr="IB Psychology - Qualitative Research Part II : Case Studi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" t="12694" r="1519" b="13429"/>
            <a:stretch/>
          </p:blipFill>
          <p:spPr bwMode="auto">
            <a:xfrm>
              <a:off x="5752164" y="1687845"/>
              <a:ext cx="6108320" cy="34633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70861" y="2490972"/>
              <a:ext cx="1944840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Historical Analysis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70861" y="3396877"/>
              <a:ext cx="194484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Evidential Analysis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96700" y="2490972"/>
              <a:ext cx="1944840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Interview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96700" y="3405876"/>
              <a:ext cx="1944840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Observations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24" b="78447" l="22208" r="76610">
                        <a14:backgroundMark x1="36925" y1="22979" x2="36925" y2="22979"/>
                        <a14:backgroundMark x1="38765" y1="19810" x2="38765" y2="19810"/>
                        <a14:backgroundMark x1="38765" y1="23296" x2="38765" y2="23296"/>
                        <a14:backgroundMark x1="39422" y1="24881" x2="39422" y2="24881"/>
                      </a14:backgroundRemoval>
                    </a14:imgEffect>
                  </a14:imgLayer>
                </a14:imgProps>
              </a:ext>
            </a:extLst>
          </a:blip>
          <a:srcRect l="21355" t="8551" r="24210" b="20631"/>
          <a:stretch/>
        </p:blipFill>
        <p:spPr>
          <a:xfrm>
            <a:off x="10697029" y="39189"/>
            <a:ext cx="1494971" cy="1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he New Orleans Society of Danc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83089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24" b="78447" l="22208" r="76610">
                        <a14:backgroundMark x1="36925" y1="22979" x2="36925" y2="22979"/>
                        <a14:backgroundMark x1="38765" y1="19810" x2="38765" y2="19810"/>
                        <a14:backgroundMark x1="38765" y1="23296" x2="38765" y2="23296"/>
                        <a14:backgroundMark x1="39422" y1="24881" x2="39422" y2="24881"/>
                      </a14:backgroundRemoval>
                    </a14:imgEffect>
                  </a14:imgLayer>
                </a14:imgProps>
              </a:ext>
            </a:extLst>
          </a:blip>
          <a:srcRect l="21355" t="8551" r="24210" b="20631"/>
          <a:stretch/>
        </p:blipFill>
        <p:spPr>
          <a:xfrm>
            <a:off x="10697029" y="39189"/>
            <a:ext cx="1494971" cy="1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7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2" y="1561518"/>
            <a:ext cx="11006988" cy="378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5210296" y="1561518"/>
            <a:ext cx="6011644" cy="11701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title: Research Methodology</a:t>
            </a:r>
            <a:b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Chapter 2 : Qualitative Research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219108" y="3066704"/>
            <a:ext cx="5974696" cy="227959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Presented by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ll MT" panose="02020503060305020303" pitchFamily="18" charset="0"/>
              </a:rPr>
              <a:t>Mushfique Ahmed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 Professor, Dept. of Accounting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Ananda Mohan College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Email: musfique64@gmail.com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952" y="1608107"/>
            <a:ext cx="4943077" cy="37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92D050"/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6FB00-8BC0-4814-A3E8-C0EDE95ACE4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8483" y="2458574"/>
            <a:ext cx="8461612" cy="3367630"/>
          </a:xfrm>
        </p:spPr>
        <p:txBody>
          <a:bodyPr>
            <a:normAutofit/>
          </a:bodyPr>
          <a:lstStyle/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400" b="1" dirty="0"/>
              <a:t>What is Qualitative Research?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400" b="1" dirty="0"/>
              <a:t>What are the characteristics of qualitative research?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400" b="1" dirty="0"/>
              <a:t>Distinguish between qualitative and quantitative research. 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400" b="1" dirty="0"/>
              <a:t>What are the techniques used in qualitative research?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400" b="1" dirty="0"/>
              <a:t>What are the categories of qualitative research?</a:t>
            </a:r>
          </a:p>
          <a:p>
            <a:pPr marL="0" indent="0" algn="just">
              <a:buNone/>
            </a:pP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538483" y="1666818"/>
            <a:ext cx="2157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Questions</a:t>
            </a:r>
            <a:endParaRPr lang="en-US" sz="2800" dirty="0">
              <a:solidFill>
                <a:srgbClr val="0000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24" b="78447" l="22208" r="76610">
                        <a14:backgroundMark x1="36925" y1="22979" x2="36925" y2="22979"/>
                        <a14:backgroundMark x1="38765" y1="19810" x2="38765" y2="19810"/>
                        <a14:backgroundMark x1="38765" y1="23296" x2="38765" y2="23296"/>
                        <a14:backgroundMark x1="39422" y1="24881" x2="39422" y2="24881"/>
                      </a14:backgroundRemoval>
                    </a14:imgEffect>
                  </a14:imgLayer>
                </a14:imgProps>
              </a:ext>
            </a:extLst>
          </a:blip>
          <a:srcRect l="21355" t="8551" r="24210" b="20631"/>
          <a:stretch/>
        </p:blipFill>
        <p:spPr>
          <a:xfrm>
            <a:off x="10606314" y="270074"/>
            <a:ext cx="1494971" cy="1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94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57801" y="4545380"/>
            <a:ext cx="2945710" cy="1102146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2. Qualitative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    approach:</a:t>
            </a:r>
          </a:p>
        </p:txBody>
      </p:sp>
      <p:sp>
        <p:nvSpPr>
          <p:cNvPr id="3" name="Pentagon 2"/>
          <p:cNvSpPr/>
          <p:nvPr/>
        </p:nvSpPr>
        <p:spPr>
          <a:xfrm>
            <a:off x="1257801" y="2328853"/>
            <a:ext cx="2945710" cy="1077218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1. Quantitative  </a:t>
            </a:r>
          </a:p>
          <a:p>
            <a:r>
              <a:rPr lang="en-US" sz="3200" dirty="0"/>
              <a:t>    approach 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78405" y="4330286"/>
            <a:ext cx="6578217" cy="1532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975" algn="just"/>
            <a:r>
              <a:rPr lang="en-US" sz="2800" dirty="0">
                <a:solidFill>
                  <a:srgbClr val="0000CC"/>
                </a:solidFill>
              </a:rPr>
              <a:t>Qualitative research is concerned with subjective assessment (</a:t>
            </a:r>
            <a:r>
              <a:rPr lang="en-US" sz="2800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welqMZ</a:t>
            </a:r>
            <a:r>
              <a:rPr lang="en-US" sz="2800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2800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)</a:t>
            </a:r>
            <a:r>
              <a:rPr lang="en-US" sz="2800" dirty="0">
                <a:solidFill>
                  <a:srgbClr val="0000CC"/>
                </a:solidFill>
              </a:rPr>
              <a:t> of attitudes, opinions and behavior.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78406" y="1985246"/>
            <a:ext cx="6578217" cy="20090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/>
              <a:t>All elements can be measured in quantitative terms and different statistical tools are used to summarizing and interpreting data and results.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861918" y="378516"/>
            <a:ext cx="4320317" cy="54037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Research Approach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24" b="78447" l="22208" r="76610">
                        <a14:backgroundMark x1="36925" y1="22979" x2="36925" y2="22979"/>
                        <a14:backgroundMark x1="38765" y1="19810" x2="38765" y2="19810"/>
                        <a14:backgroundMark x1="38765" y1="23296" x2="38765" y2="23296"/>
                        <a14:backgroundMark x1="39422" y1="24881" x2="39422" y2="24881"/>
                      </a14:backgroundRemoval>
                    </a14:imgEffect>
                  </a14:imgLayer>
                </a14:imgProps>
              </a:ext>
            </a:extLst>
          </a:blip>
          <a:srcRect l="21355" t="8551" r="24210" b="20631"/>
          <a:stretch/>
        </p:blipFill>
        <p:spPr>
          <a:xfrm>
            <a:off x="10697029" y="39189"/>
            <a:ext cx="1494971" cy="1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4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1068078" y="3208012"/>
            <a:ext cx="2616804" cy="563265"/>
          </a:xfrm>
          <a:prstGeom prst="snip2Diag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Naturalistic Inquiry</a:t>
            </a:r>
          </a:p>
          <a:p>
            <a:pPr algn="r"/>
            <a:r>
              <a:rPr lang="en-US" sz="20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AbymÜvb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2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8651188" y="3201714"/>
            <a:ext cx="2469531" cy="604333"/>
          </a:xfrm>
          <a:prstGeom prst="snip2Diag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2000" b="1" dirty="0">
                <a:solidFill>
                  <a:srgbClr val="0000CC"/>
                </a:solidFill>
              </a:rPr>
              <a:t>Inductive (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cÖ‡ivPK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)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</a:p>
          <a:p>
            <a:pPr algn="r">
              <a:defRPr/>
            </a:pPr>
            <a:r>
              <a:rPr lang="en-US" sz="2000" b="1" dirty="0">
                <a:solidFill>
                  <a:srgbClr val="0000CC"/>
                </a:solidFill>
              </a:rPr>
              <a:t>data analysis</a:t>
            </a:r>
          </a:p>
        </p:txBody>
      </p:sp>
      <p:sp>
        <p:nvSpPr>
          <p:cNvPr id="10" name="Snip Diagonal Corner Rectangle 9"/>
          <p:cNvSpPr/>
          <p:nvPr/>
        </p:nvSpPr>
        <p:spPr>
          <a:xfrm>
            <a:off x="4914600" y="5238926"/>
            <a:ext cx="2501785" cy="556756"/>
          </a:xfrm>
          <a:prstGeom prst="snip2Diag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00CC"/>
                </a:solidFill>
              </a:rPr>
              <a:t>Dynamic systems</a:t>
            </a:r>
          </a:p>
          <a:p>
            <a:pPr algn="r"/>
            <a:r>
              <a:rPr lang="en-US" sz="2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MwZkxj</a:t>
            </a:r>
            <a:r>
              <a:rPr lang="en-US" sz="2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  <a:endParaRPr lang="en-US" sz="200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4928047" y="3750244"/>
            <a:ext cx="2488338" cy="595639"/>
          </a:xfrm>
          <a:prstGeom prst="snip2Diag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00CC"/>
                </a:solidFill>
              </a:rPr>
              <a:t>Personal experience and engagement</a:t>
            </a:r>
          </a:p>
        </p:txBody>
      </p:sp>
      <p:sp>
        <p:nvSpPr>
          <p:cNvPr id="17" name="Snip Diagonal Corner Rectangle 16"/>
          <p:cNvSpPr/>
          <p:nvPr/>
        </p:nvSpPr>
        <p:spPr>
          <a:xfrm>
            <a:off x="8613207" y="3950268"/>
            <a:ext cx="2507512" cy="556321"/>
          </a:xfrm>
          <a:prstGeom prst="snip2Diag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00CC"/>
                </a:solidFill>
              </a:rPr>
              <a:t>Holistic perspective</a:t>
            </a:r>
          </a:p>
          <a:p>
            <a:pPr algn="r"/>
            <a:r>
              <a:rPr lang="en-US" sz="20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mvgwMÖK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`„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wó‡KvY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)</a:t>
            </a:r>
          </a:p>
        </p:txBody>
      </p:sp>
      <p:sp>
        <p:nvSpPr>
          <p:cNvPr id="105" name="Snip Diagonal Corner Rectangle 104"/>
          <p:cNvSpPr/>
          <p:nvPr/>
        </p:nvSpPr>
        <p:spPr>
          <a:xfrm>
            <a:off x="4928046" y="3208012"/>
            <a:ext cx="2488339" cy="411831"/>
          </a:xfrm>
          <a:prstGeom prst="snip2Diag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00CC"/>
                </a:solidFill>
              </a:rPr>
              <a:t>Qualitative data</a:t>
            </a:r>
          </a:p>
        </p:txBody>
      </p:sp>
      <p:sp>
        <p:nvSpPr>
          <p:cNvPr id="111" name="Snip Diagonal Corner Rectangle 110"/>
          <p:cNvSpPr/>
          <p:nvPr/>
        </p:nvSpPr>
        <p:spPr>
          <a:xfrm>
            <a:off x="8594214" y="4751409"/>
            <a:ext cx="2526505" cy="532307"/>
          </a:xfrm>
          <a:prstGeom prst="snip2Diag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00CC"/>
                </a:solidFill>
              </a:rPr>
              <a:t>Context sensitive</a:t>
            </a:r>
          </a:p>
          <a:p>
            <a:pPr algn="r"/>
            <a:r>
              <a:rPr lang="en-US" sz="20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ms‡e`bkxj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cÖm½)</a:t>
            </a:r>
          </a:p>
        </p:txBody>
      </p:sp>
      <p:sp>
        <p:nvSpPr>
          <p:cNvPr id="115" name="Pentagon 114"/>
          <p:cNvSpPr/>
          <p:nvPr/>
        </p:nvSpPr>
        <p:spPr>
          <a:xfrm>
            <a:off x="671072" y="3293488"/>
            <a:ext cx="529920" cy="265715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6" name="Pentagon 115"/>
          <p:cNvSpPr/>
          <p:nvPr/>
        </p:nvSpPr>
        <p:spPr>
          <a:xfrm>
            <a:off x="8266672" y="3364726"/>
            <a:ext cx="544615" cy="300359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17" name="Pentagon 116"/>
          <p:cNvSpPr/>
          <p:nvPr/>
        </p:nvSpPr>
        <p:spPr>
          <a:xfrm>
            <a:off x="4516232" y="3849374"/>
            <a:ext cx="553569" cy="292466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18" name="Pentagon 117"/>
          <p:cNvSpPr/>
          <p:nvPr/>
        </p:nvSpPr>
        <p:spPr>
          <a:xfrm>
            <a:off x="8257718" y="4012115"/>
            <a:ext cx="553569" cy="346836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21" name="Pentagon 120"/>
          <p:cNvSpPr/>
          <p:nvPr/>
        </p:nvSpPr>
        <p:spPr>
          <a:xfrm>
            <a:off x="8268170" y="4799456"/>
            <a:ext cx="532664" cy="402248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122" name="Pentagon 121"/>
          <p:cNvSpPr/>
          <p:nvPr/>
        </p:nvSpPr>
        <p:spPr>
          <a:xfrm>
            <a:off x="4535168" y="5332258"/>
            <a:ext cx="529357" cy="310896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24" name="Pentagon 123"/>
          <p:cNvSpPr/>
          <p:nvPr/>
        </p:nvSpPr>
        <p:spPr>
          <a:xfrm>
            <a:off x="4535168" y="3263503"/>
            <a:ext cx="529357" cy="251403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4342" y="738615"/>
            <a:ext cx="651909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characteristics of qualitative research</a:t>
            </a:r>
            <a:endParaRPr lang="en-US" sz="2400" dirty="0"/>
          </a:p>
        </p:txBody>
      </p:sp>
      <p:sp>
        <p:nvSpPr>
          <p:cNvPr id="24" name="Snip Diagonal Corner Rectangle 23"/>
          <p:cNvSpPr/>
          <p:nvPr/>
        </p:nvSpPr>
        <p:spPr>
          <a:xfrm>
            <a:off x="1068076" y="4689618"/>
            <a:ext cx="2682141" cy="655887"/>
          </a:xfrm>
          <a:prstGeom prst="snip2Diag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Purposeful sampling (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D‡Ïk¨g~jK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bgybv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200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671072" y="4849107"/>
            <a:ext cx="529920" cy="265715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6" name="Snip Diagonal Corner Rectangle 25"/>
          <p:cNvSpPr/>
          <p:nvPr/>
        </p:nvSpPr>
        <p:spPr>
          <a:xfrm>
            <a:off x="1068076" y="3912062"/>
            <a:ext cx="2625168" cy="590087"/>
          </a:xfrm>
          <a:prstGeom prst="snip2Diag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Emergent design 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00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671072" y="3973019"/>
            <a:ext cx="529920" cy="265715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8" name="Snip Diagonal Corner Rectangle 27"/>
          <p:cNvSpPr/>
          <p:nvPr/>
        </p:nvSpPr>
        <p:spPr>
          <a:xfrm>
            <a:off x="4928046" y="4447681"/>
            <a:ext cx="2488339" cy="650206"/>
          </a:xfrm>
          <a:prstGeom prst="snip2Diag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00CC"/>
                </a:solidFill>
              </a:rPr>
              <a:t>Empathic neutrality</a:t>
            </a:r>
          </a:p>
          <a:p>
            <a:pPr algn="r"/>
            <a:r>
              <a:rPr lang="en-US" sz="20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(‡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Rviv‡jv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wbi‡cক্ষZv</a:t>
            </a:r>
            <a:r>
              <a:rPr lang="en-US" sz="20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)</a:t>
            </a:r>
          </a:p>
        </p:txBody>
      </p:sp>
      <p:sp>
        <p:nvSpPr>
          <p:cNvPr id="29" name="Pentagon 28"/>
          <p:cNvSpPr/>
          <p:nvPr/>
        </p:nvSpPr>
        <p:spPr>
          <a:xfrm>
            <a:off x="4516232" y="4556641"/>
            <a:ext cx="553569" cy="292466"/>
          </a:xfrm>
          <a:prstGeom prst="homeP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7776" y="1974355"/>
            <a:ext cx="1569066" cy="103191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Research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44226" y="1974355"/>
            <a:ext cx="1799323" cy="103191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Data Collection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58850" y="1974355"/>
            <a:ext cx="1754396" cy="103191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The Analysis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24" b="78447" l="22208" r="76610">
                        <a14:backgroundMark x1="36925" y1="22979" x2="36925" y2="22979"/>
                        <a14:backgroundMark x1="38765" y1="19810" x2="38765" y2="19810"/>
                        <a14:backgroundMark x1="38765" y1="23296" x2="38765" y2="23296"/>
                        <a14:backgroundMark x1="39422" y1="24881" x2="39422" y2="24881"/>
                      </a14:backgroundRemoval>
                    </a14:imgEffect>
                  </a14:imgLayer>
                </a14:imgProps>
              </a:ext>
            </a:extLst>
          </a:blip>
          <a:srcRect l="21355" t="8551" r="24210" b="20631"/>
          <a:stretch/>
        </p:blipFill>
        <p:spPr>
          <a:xfrm>
            <a:off x="10697029" y="39189"/>
            <a:ext cx="1494971" cy="1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4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7" grpId="0" animBg="1"/>
      <p:bldP spid="105" grpId="0" animBg="1"/>
      <p:bldP spid="111" grpId="0" animBg="1"/>
      <p:bldP spid="115" grpId="0" animBg="1"/>
      <p:bldP spid="116" grpId="0" animBg="1"/>
      <p:bldP spid="117" grpId="0" animBg="1"/>
      <p:bldP spid="118" grpId="0" animBg="1"/>
      <p:bldP spid="121" grpId="0" animBg="1"/>
      <p:bldP spid="122" grpId="0" animBg="1"/>
      <p:bldP spid="12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16" y="177103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/>
              <a:t>Naturalistic inquiry </a:t>
            </a:r>
            <a:r>
              <a:rPr lang="en-US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AbymÜvb</a:t>
            </a:r>
            <a:r>
              <a:rPr lang="en-US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)</a:t>
            </a:r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-- </a:t>
            </a:r>
            <a:r>
              <a:rPr lang="en-US" sz="2600" dirty="0"/>
              <a:t>refers to studying real-world situations as they unfold (</a:t>
            </a:r>
            <a:r>
              <a:rPr lang="en-US" sz="2600" dirty="0" err="1">
                <a:latin typeface="SutonnyMJ" pitchFamily="2" charset="0"/>
                <a:cs typeface="SutonnyMJ" pitchFamily="2" charset="0"/>
              </a:rPr>
              <a:t>D`NvUb</a:t>
            </a:r>
            <a:r>
              <a:rPr lang="en-US" sz="2600" dirty="0">
                <a:latin typeface="SutonnyMJ" pitchFamily="2" charset="0"/>
                <a:cs typeface="SutonnyMJ" pitchFamily="2" charset="0"/>
              </a:rPr>
              <a:t>)</a:t>
            </a:r>
            <a:r>
              <a:rPr lang="en-US" sz="2600" dirty="0"/>
              <a:t> naturally; non-manipulative and non-controlling; the researcher is open to whatever emerges </a:t>
            </a:r>
            <a:r>
              <a:rPr lang="en-US" sz="26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600" dirty="0" err="1">
                <a:latin typeface="SutonnyMJ" pitchFamily="2" charset="0"/>
                <a:cs typeface="SutonnyMJ" pitchFamily="2" charset="0"/>
              </a:rPr>
              <a:t>cÖKvwkZ</a:t>
            </a:r>
            <a:r>
              <a:rPr lang="en-US" sz="2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dirty="0" err="1">
                <a:latin typeface="SutonnyMJ" pitchFamily="2" charset="0"/>
                <a:cs typeface="SutonnyMJ" pitchFamily="2" charset="0"/>
              </a:rPr>
              <a:t>nIqv</a:t>
            </a:r>
            <a:r>
              <a:rPr lang="en-US" sz="2600" dirty="0">
                <a:latin typeface="SutonnyMJ" pitchFamily="2" charset="0"/>
                <a:cs typeface="SutonnyMJ" pitchFamily="2" charset="0"/>
              </a:rPr>
              <a:t>)</a:t>
            </a:r>
            <a:r>
              <a:rPr lang="en-US" sz="2600" dirty="0"/>
              <a:t>. </a:t>
            </a:r>
          </a:p>
          <a:p>
            <a:pPr algn="just"/>
            <a:r>
              <a:rPr lang="en-US" b="1" dirty="0"/>
              <a:t>Emergent design </a:t>
            </a:r>
            <a:r>
              <a:rPr lang="en-US" dirty="0"/>
              <a:t>-- </a:t>
            </a:r>
            <a:r>
              <a:rPr lang="en-US" sz="2600" dirty="0"/>
              <a:t>Emergent design refers to the ability to adapt to new ideas, concepts, or findings that arise while conducting qualitative research; the researcher avoids rigid (</a:t>
            </a:r>
            <a:r>
              <a:rPr lang="en-US" sz="2600" dirty="0" err="1">
                <a:latin typeface="SutonnyMJ" pitchFamily="2" charset="0"/>
                <a:cs typeface="SutonnyMJ" pitchFamily="2" charset="0"/>
              </a:rPr>
              <a:t>Abgbxq</a:t>
            </a:r>
            <a:r>
              <a:rPr lang="en-US" sz="2600" dirty="0">
                <a:latin typeface="SutonnyMJ" pitchFamily="2" charset="0"/>
                <a:cs typeface="SutonnyMJ" pitchFamily="2" charset="0"/>
              </a:rPr>
              <a:t>)</a:t>
            </a:r>
            <a:r>
              <a:rPr lang="en-US" sz="2600" dirty="0"/>
              <a:t> designs that eliminate responding to opportunities to pursue new paths of discovery as they emerge.</a:t>
            </a:r>
          </a:p>
          <a:p>
            <a:pPr algn="just"/>
            <a:r>
              <a:rPr lang="en-US" b="1" dirty="0"/>
              <a:t>Purposeful sampling </a:t>
            </a:r>
            <a:r>
              <a:rPr lang="en-US" b="1" dirty="0">
                <a:solidFill>
                  <a:srgbClr val="0000CC"/>
                </a:solidFill>
              </a:rPr>
              <a:t>(</a:t>
            </a:r>
            <a:r>
              <a:rPr lang="en-US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D‡Ïk¨g~jK</a:t>
            </a:r>
            <a:r>
              <a:rPr lang="en-US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bgybv</a:t>
            </a:r>
            <a:r>
              <a:rPr lang="en-US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)</a:t>
            </a:r>
            <a:r>
              <a:rPr lang="en-US" b="1" dirty="0"/>
              <a:t> </a:t>
            </a:r>
            <a:r>
              <a:rPr lang="en-US" dirty="0"/>
              <a:t>-- </a:t>
            </a:r>
            <a:r>
              <a:rPr lang="en-US" sz="2600" dirty="0"/>
              <a:t>cases for study [e.g., people, organizations, communities, cultures, events] are selected because they are “information rich” and illuminative. That is, they offer useful manifestations of the phenomenon of interest; sampling is aimed at insight about the phenomenon, not empirical generalization derived from a sample and applied to a population.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80567" y="1184914"/>
            <a:ext cx="3245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CC00"/>
                </a:solidFill>
              </a:rPr>
              <a:t>The Research Design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926307" y="432595"/>
            <a:ext cx="6545239" cy="535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characteristics of qualitative research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24" b="78447" l="22208" r="76610">
                        <a14:backgroundMark x1="36925" y1="22979" x2="36925" y2="22979"/>
                        <a14:backgroundMark x1="38765" y1="19810" x2="38765" y2="19810"/>
                        <a14:backgroundMark x1="38765" y1="23296" x2="38765" y2="23296"/>
                        <a14:backgroundMark x1="39422" y1="24881" x2="39422" y2="24881"/>
                      </a14:backgroundRemoval>
                    </a14:imgEffect>
                  </a14:imgLayer>
                </a14:imgProps>
              </a:ext>
            </a:extLst>
          </a:blip>
          <a:srcRect l="21355" t="8551" r="24210" b="20631"/>
          <a:stretch/>
        </p:blipFill>
        <p:spPr>
          <a:xfrm>
            <a:off x="10697029" y="39189"/>
            <a:ext cx="1494971" cy="1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0071"/>
            <a:ext cx="10672482" cy="5113457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/>
              <a:t>Qualitative Data </a:t>
            </a:r>
            <a:r>
              <a:rPr lang="en-US" sz="2400" dirty="0"/>
              <a:t>-- This data type is non-numerical in nature. This type of data is collected through methods of observations, one-to-one interviews, conducting focus groups discussion, and similar methods.  </a:t>
            </a:r>
          </a:p>
          <a:p>
            <a:pPr algn="just"/>
            <a:r>
              <a:rPr lang="en-US" sz="2400" b="1" dirty="0"/>
              <a:t>Personal experience and engagement </a:t>
            </a:r>
            <a:r>
              <a:rPr lang="en-US" sz="2400" dirty="0"/>
              <a:t>-- researcher has direct contact with and gets close to the people, situation, and phenomenon under investigation; the researcher’s personal experiences and insights are an important part of the inquiry and critical to understanding the phenomenon.</a:t>
            </a:r>
          </a:p>
          <a:p>
            <a:pPr algn="just"/>
            <a:r>
              <a:rPr lang="en-US" sz="2400" b="1" dirty="0"/>
              <a:t>Empathic neutrality 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(‡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Rviv‡jv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wbi‡cক্ষZv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)</a:t>
            </a:r>
            <a:r>
              <a:rPr lang="en-US" sz="2400" b="1" dirty="0"/>
              <a:t> </a:t>
            </a:r>
            <a:r>
              <a:rPr lang="en-US" sz="2400" dirty="0"/>
              <a:t>-- Empathic neutrality involves mindfulness of being neutral rather than judgmental by displaying awareness, openness, respect, responsiveness, and sensitivity while working with respondents. </a:t>
            </a:r>
          </a:p>
          <a:p>
            <a:pPr algn="just"/>
            <a:r>
              <a:rPr lang="en-US" sz="2400" b="1" dirty="0"/>
              <a:t>Dynamic systems </a:t>
            </a:r>
            <a:r>
              <a:rPr lang="en-US" sz="2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MwZkxj</a:t>
            </a:r>
            <a:r>
              <a:rPr lang="en-US" sz="2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  <a:r>
              <a:rPr lang="en-US" sz="2400" b="1" dirty="0"/>
              <a:t> </a:t>
            </a:r>
            <a:r>
              <a:rPr lang="en-US" sz="2400" dirty="0"/>
              <a:t>-- Attention to process is maintained and assumption is held that change is ongoing, whether the focus is on an individual, an organization, a community, or an entire culture, therefore, the researcher is mindful of and attentive to system and situation dynamics.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001973" y="968126"/>
            <a:ext cx="3476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CC00"/>
                </a:solidFill>
              </a:rPr>
              <a:t>The Collection of Data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6307" y="432595"/>
            <a:ext cx="6545239" cy="535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characteristics of qualitative research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24" b="78447" l="22208" r="76610">
                        <a14:backgroundMark x1="36925" y1="22979" x2="36925" y2="22979"/>
                        <a14:backgroundMark x1="38765" y1="19810" x2="38765" y2="19810"/>
                        <a14:backgroundMark x1="38765" y1="23296" x2="38765" y2="23296"/>
                        <a14:backgroundMark x1="39422" y1="24881" x2="39422" y2="24881"/>
                      </a14:backgroundRemoval>
                    </a14:imgEffect>
                  </a14:imgLayer>
                </a14:imgProps>
              </a:ext>
            </a:extLst>
          </a:blip>
          <a:srcRect l="21355" t="8551" r="24210" b="20631"/>
          <a:stretch/>
        </p:blipFill>
        <p:spPr>
          <a:xfrm>
            <a:off x="10697029" y="39189"/>
            <a:ext cx="1378857" cy="14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708" y="1930592"/>
            <a:ext cx="10515600" cy="4347378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/>
              <a:t>Inductive data analysis  </a:t>
            </a:r>
            <a:r>
              <a:rPr lang="en-US" sz="2400" dirty="0"/>
              <a:t>-- approaches that primarily use detailed examining of raw </a:t>
            </a:r>
            <a:r>
              <a:rPr lang="en-US" sz="2400" b="1" dirty="0"/>
              <a:t>data</a:t>
            </a:r>
            <a:r>
              <a:rPr lang="en-US" sz="2400" dirty="0"/>
              <a:t> to discover important patterns, concepts, themes, or model through interpretations guided by analytical principles rather than rules by a researcher.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/>
              <a:t>Holistic perspective 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mvgwMÖK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`„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wó‡KvY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)</a:t>
            </a:r>
            <a:r>
              <a:rPr lang="en-US" sz="2400" b="1" dirty="0"/>
              <a:t> </a:t>
            </a:r>
            <a:r>
              <a:rPr lang="en-US" sz="2400" dirty="0"/>
              <a:t>-- the whole phenomenon under study is understood as a complex system that is more than the sum of its parts.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/>
              <a:t>Context sensitive 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b="1" dirty="0" err="1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ms‡e`bkxj</a:t>
            </a:r>
            <a:r>
              <a:rPr lang="en-US" sz="2400" b="1" dirty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cÖm½)</a:t>
            </a:r>
            <a:r>
              <a:rPr lang="en-US" sz="2400" b="1" dirty="0"/>
              <a:t> </a:t>
            </a:r>
            <a:r>
              <a:rPr lang="en-US" sz="2400" dirty="0"/>
              <a:t>-- places findings in a social, historical, and temporal (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mgqMZ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</a:t>
            </a:r>
            <a:r>
              <a:rPr lang="en-US" sz="2400" dirty="0"/>
              <a:t> context; researcher is careful about the possibility or meaningfulness of generalizations across time and space.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2841" y="1134417"/>
            <a:ext cx="2035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CC00"/>
                </a:solidFill>
              </a:rPr>
              <a:t>The Analysis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926307" y="432595"/>
            <a:ext cx="6545239" cy="535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characteristics of qualitative research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24" b="78447" l="22208" r="76610">
                        <a14:backgroundMark x1="36925" y1="22979" x2="36925" y2="22979"/>
                        <a14:backgroundMark x1="38765" y1="19810" x2="38765" y2="19810"/>
                        <a14:backgroundMark x1="38765" y1="23296" x2="38765" y2="23296"/>
                        <a14:backgroundMark x1="39422" y1="24881" x2="39422" y2="24881"/>
                      </a14:backgroundRemoval>
                    </a14:imgEffect>
                  </a14:imgLayer>
                </a14:imgProps>
              </a:ext>
            </a:extLst>
          </a:blip>
          <a:srcRect l="21355" t="8551" r="24210" b="20631"/>
          <a:stretch/>
        </p:blipFill>
        <p:spPr>
          <a:xfrm>
            <a:off x="10697029" y="39189"/>
            <a:ext cx="1494971" cy="1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20170" y="3426291"/>
            <a:ext cx="446528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It focuses on understanding and interpretation.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170" y="2508105"/>
            <a:ext cx="446528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Qualitative research is based on the measurement of quality or kind</a:t>
            </a:r>
          </a:p>
        </p:txBody>
      </p:sp>
      <p:sp>
        <p:nvSpPr>
          <p:cNvPr id="4" name="Rectangle 3"/>
          <p:cNvSpPr/>
          <p:nvPr/>
        </p:nvSpPr>
        <p:spPr>
          <a:xfrm>
            <a:off x="6454249" y="4277865"/>
            <a:ext cx="492798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It is used in descriptive and causal research.</a:t>
            </a:r>
          </a:p>
        </p:txBody>
      </p:sp>
      <p:sp>
        <p:nvSpPr>
          <p:cNvPr id="5" name="Flowchart: Off-page Connector 4"/>
          <p:cNvSpPr/>
          <p:nvPr/>
        </p:nvSpPr>
        <p:spPr>
          <a:xfrm>
            <a:off x="1459267" y="1772174"/>
            <a:ext cx="3587087" cy="573286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Research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873" y="575963"/>
            <a:ext cx="56220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and Quantitative research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252" y="2464565"/>
            <a:ext cx="492798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Quantitative research is based on the measurement of quantity or amount.</a:t>
            </a:r>
          </a:p>
        </p:txBody>
      </p:sp>
      <p:sp>
        <p:nvSpPr>
          <p:cNvPr id="10" name="Flowchart: Off-page Connector 9"/>
          <p:cNvSpPr/>
          <p:nvPr/>
        </p:nvSpPr>
        <p:spPr>
          <a:xfrm>
            <a:off x="7124697" y="1792600"/>
            <a:ext cx="3587087" cy="573286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Research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4252" y="3382751"/>
            <a:ext cx="492798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It focuses on description and explanation.</a:t>
            </a:r>
          </a:p>
          <a:p>
            <a:pPr algn="just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0170" y="4321405"/>
            <a:ext cx="446528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It is used in exploratory research.</a:t>
            </a:r>
          </a:p>
          <a:p>
            <a:pPr algn="just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0170" y="5259687"/>
            <a:ext cx="446528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Sample size is small.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54251" y="5216147"/>
            <a:ext cx="492798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Sample size is large.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20170" y="5822442"/>
            <a:ext cx="446528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Non-probabilistic sample design is used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54251" y="5778902"/>
            <a:ext cx="492798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Probabilistic sample design is used.</a:t>
            </a:r>
          </a:p>
          <a:p>
            <a:pPr algn="just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24" b="78447" l="22208" r="76610">
                        <a14:backgroundMark x1="36925" y1="22979" x2="36925" y2="22979"/>
                        <a14:backgroundMark x1="38765" y1="19810" x2="38765" y2="19810"/>
                        <a14:backgroundMark x1="38765" y1="23296" x2="38765" y2="23296"/>
                        <a14:backgroundMark x1="39422" y1="24881" x2="39422" y2="24881"/>
                      </a14:backgroundRemoval>
                    </a14:imgEffect>
                  </a14:imgLayer>
                </a14:imgProps>
              </a:ext>
            </a:extLst>
          </a:blip>
          <a:srcRect l="21355" t="8551" r="24210" b="20631"/>
          <a:stretch/>
        </p:blipFill>
        <p:spPr>
          <a:xfrm>
            <a:off x="10697029" y="39189"/>
            <a:ext cx="1494971" cy="16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1247</Words>
  <Application>Microsoft Office PowerPoint</Application>
  <PresentationFormat>Widescreen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</vt:lpstr>
      <vt:lpstr>Arial Black</vt:lpstr>
      <vt:lpstr>Arial Rounded MT Bold</vt:lpstr>
      <vt:lpstr>Bell MT</vt:lpstr>
      <vt:lpstr>Blackadder ITC</vt:lpstr>
      <vt:lpstr>Bookman Old Style</vt:lpstr>
      <vt:lpstr>Calibri</vt:lpstr>
      <vt:lpstr>Calibri Light</vt:lpstr>
      <vt:lpstr>SutonnyMJ</vt:lpstr>
      <vt:lpstr>Wingdings</vt:lpstr>
      <vt:lpstr>Office Theme</vt:lpstr>
      <vt:lpstr>PowerPoint Presentation</vt:lpstr>
      <vt:lpstr>Course title: Research Methodology  Chapter 2 : Qualitative Research </vt:lpstr>
      <vt:lpstr>PowerPoint Presentation</vt:lpstr>
      <vt:lpstr>PowerPoint Presentation</vt:lpstr>
      <vt:lpstr>PowerPoint Presentation</vt:lpstr>
      <vt:lpstr>characteristics of qualitative research</vt:lpstr>
      <vt:lpstr>characteristics of qualitative research</vt:lpstr>
      <vt:lpstr>characteristics of qualitative research</vt:lpstr>
      <vt:lpstr>PowerPoint Presentation</vt:lpstr>
      <vt:lpstr>Techniques used in qualitative research</vt:lpstr>
      <vt:lpstr>Categories of qualitative research</vt:lpstr>
      <vt:lpstr>Narrative research</vt:lpstr>
      <vt:lpstr>PowerPoint Presentation</vt:lpstr>
      <vt:lpstr>Ethnography research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Research Process</dc:title>
  <dc:creator>Windows User</dc:creator>
  <cp:lastModifiedBy>user</cp:lastModifiedBy>
  <cp:revision>232</cp:revision>
  <dcterms:created xsi:type="dcterms:W3CDTF">2020-05-28T12:24:03Z</dcterms:created>
  <dcterms:modified xsi:type="dcterms:W3CDTF">2022-10-10T05:06:07Z</dcterms:modified>
</cp:coreProperties>
</file>