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64" r:id="rId2"/>
    <p:sldMasterId id="2147483876" r:id="rId3"/>
  </p:sldMasterIdLst>
  <p:notesMasterIdLst>
    <p:notesMasterId r:id="rId15"/>
  </p:notesMasterIdLst>
  <p:sldIdLst>
    <p:sldId id="296" r:id="rId4"/>
    <p:sldId id="297" r:id="rId5"/>
    <p:sldId id="257" r:id="rId6"/>
    <p:sldId id="258" r:id="rId7"/>
    <p:sldId id="263" r:id="rId8"/>
    <p:sldId id="264" r:id="rId9"/>
    <p:sldId id="265" r:id="rId10"/>
    <p:sldId id="262" r:id="rId11"/>
    <p:sldId id="260" r:id="rId12"/>
    <p:sldId id="267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52792-5EB6-4606-9300-4099A9B1CA9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7D6F3-5186-4DD7-9F12-B22D639BA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0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BDFC-994F-4C25-AC0C-BDBEBD0C8FD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3577-13CE-405C-87ED-995E2D9E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3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BDFC-994F-4C25-AC0C-BDBEBD0C8FD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3577-13CE-405C-87ED-995E2D9E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BDFC-994F-4C25-AC0C-BDBEBD0C8FD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3577-13CE-405C-87ED-995E2D9E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28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16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02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37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42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41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78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4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BDFC-994F-4C25-AC0C-BDBEBD0C8FD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3577-13CE-405C-87ED-995E2D9E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57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01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98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78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67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94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48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52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60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92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0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BDFC-994F-4C25-AC0C-BDBEBD0C8FD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3577-13CE-405C-87ED-995E2D9E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3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92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80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0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BDFC-994F-4C25-AC0C-BDBEBD0C8FD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3577-13CE-405C-87ED-995E2D9E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2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BDFC-994F-4C25-AC0C-BDBEBD0C8FD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3577-13CE-405C-87ED-995E2D9E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0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BDFC-994F-4C25-AC0C-BDBEBD0C8FD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3577-13CE-405C-87ED-995E2D9E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6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BDFC-994F-4C25-AC0C-BDBEBD0C8FD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3577-13CE-405C-87ED-995E2D9E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4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BDFC-994F-4C25-AC0C-BDBEBD0C8FD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3577-13CE-405C-87ED-995E2D9E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2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BDFC-994F-4C25-AC0C-BDBEBD0C8FD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3577-13CE-405C-87ED-995E2D9E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7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1BDFC-994F-4C25-AC0C-BDBEBD0C8FD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93577-13CE-405C-87ED-995E2D9EA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7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1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4">
                <a:lumMod val="40000"/>
                <a:lumOff val="60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54007" y="3595915"/>
            <a:ext cx="4267200" cy="19159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Class for </a:t>
            </a:r>
          </a:p>
          <a:p>
            <a:pPr algn="ctr" defTabSz="457200">
              <a:defRPr/>
            </a:pP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BBA 4</a:t>
            </a:r>
            <a:r>
              <a:rPr lang="en-US" sz="2400" baseline="30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th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 year students</a:t>
            </a:r>
          </a:p>
          <a:p>
            <a:pPr algn="ctr" defTabSz="457200">
              <a:defRPr/>
            </a:pP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of</a:t>
            </a:r>
          </a:p>
          <a:p>
            <a:pPr algn="ctr" defTabSz="457200">
              <a:defRPr/>
            </a:pP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Accounting Department</a:t>
            </a:r>
          </a:p>
          <a:p>
            <a:pPr algn="ctr" defTabSz="457200">
              <a:defRPr/>
            </a:pPr>
            <a:endParaRPr lang="en-US" sz="10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765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466850"/>
            <a:ext cx="853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09" y="3729037"/>
            <a:ext cx="3133725" cy="1457325"/>
          </a:xfrm>
        </p:spPr>
      </p:pic>
    </p:spTree>
    <p:extLst>
      <p:ext uri="{BB962C8B-B14F-4D97-AF65-F5344CB8AC3E}">
        <p14:creationId xmlns:p14="http://schemas.microsoft.com/office/powerpoint/2010/main" val="52456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5371" y="1535177"/>
            <a:ext cx="413657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Fira Sans"/>
              </a:rPr>
              <a:t>Business </a:t>
            </a:r>
            <a:r>
              <a:rPr lang="en-US" sz="2000" b="1" dirty="0">
                <a:latin typeface="Fira Sans"/>
              </a:rPr>
              <a:t>research helps to identify opportunities and threats.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Fira Sans"/>
              </a:rPr>
              <a:t>It helps identify problems and using this information, wise decisions can be made to tackle the issue appropriately.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Fira Sans"/>
              </a:rPr>
              <a:t>Risks </a:t>
            </a:r>
            <a:r>
              <a:rPr lang="en-US" sz="2000" b="1" dirty="0">
                <a:latin typeface="Fira Sans"/>
              </a:rPr>
              <a:t>and uncertainties can be minimized by conducting business research in advance</a:t>
            </a:r>
            <a:r>
              <a:rPr lang="en-US" sz="2000" b="1" dirty="0" smtClean="0">
                <a:latin typeface="Fira Sans"/>
              </a:rPr>
              <a:t>.</a:t>
            </a:r>
            <a:endParaRPr lang="en-US" sz="2000" b="1" dirty="0">
              <a:latin typeface="Fira San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44179" y="775268"/>
            <a:ext cx="7570663" cy="50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/>
              <a:t>7</a:t>
            </a:r>
            <a:r>
              <a:rPr lang="en-US" b="1" dirty="0" smtClean="0"/>
              <a:t>. What are the advantages of  business research?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7663543" y="1535177"/>
            <a:ext cx="41928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  <a:latin typeface="Fira Sans"/>
              </a:rPr>
              <a:t>Financial outcomes and investments that will be needed can be planned effectively using business research.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  <a:latin typeface="Fira Sans"/>
              </a:rPr>
              <a:t>Business research can enable a company to stay up-to-date with the market and its trends and appropriate innovations can be made to stay ahead.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64" r="9818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4772" y="830719"/>
            <a:ext cx="1030599" cy="6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559" y="871977"/>
            <a:ext cx="9100458" cy="5388428"/>
          </a:xfrm>
          <a:prstGeom prst="rect">
            <a:avLst/>
          </a:prstGeom>
          <a:ln>
            <a:noFill/>
          </a:ln>
        </p:spPr>
      </p:pic>
      <p:sp>
        <p:nvSpPr>
          <p:cNvPr id="5" name="Hexagon 4"/>
          <p:cNvSpPr/>
          <p:nvPr/>
        </p:nvSpPr>
        <p:spPr>
          <a:xfrm>
            <a:off x="3129463" y="4133574"/>
            <a:ext cx="7146649" cy="1386602"/>
          </a:xfrm>
          <a:prstGeom prst="hexagon">
            <a:avLst>
              <a:gd name="adj" fmla="val 60590"/>
              <a:gd name="vf" fmla="val 115470"/>
            </a:avLst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</a:t>
            </a:r>
            <a:r>
              <a:rPr lang="en-US" sz="6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hank you all</a:t>
            </a:r>
            <a:endParaRPr lang="en-US" sz="6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5000">
              <a:schemeClr val="accent1">
                <a:lumMod val="45000"/>
                <a:lumOff val="55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2316" y="4857554"/>
            <a:ext cx="42837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Mushfique Ahmed</a:t>
            </a:r>
          </a:p>
          <a:p>
            <a:pPr algn="ctr" defTabSz="457200">
              <a:defRPr/>
            </a:pPr>
            <a:r>
              <a:rPr 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Professor </a:t>
            </a:r>
            <a:r>
              <a:rPr lang="en-US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and </a:t>
            </a:r>
            <a:r>
              <a:rPr 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Head of </a:t>
            </a:r>
            <a:endParaRPr lang="en-US" sz="20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  <a:p>
            <a:pPr algn="ctr" defTabSz="457200">
              <a:defRPr/>
            </a:pPr>
            <a:r>
              <a:rPr lang="en-US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Accounting </a:t>
            </a:r>
            <a:r>
              <a:rPr 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Department</a:t>
            </a:r>
          </a:p>
          <a:p>
            <a:pPr algn="ctr" defTabSz="457200">
              <a:defRPr/>
            </a:pPr>
            <a:r>
              <a:rPr 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Email: musfique64@gmail.com</a:t>
            </a:r>
          </a:p>
        </p:txBody>
      </p:sp>
      <p:pic>
        <p:nvPicPr>
          <p:cNvPr id="2765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416800" y="2477073"/>
            <a:ext cx="4319964" cy="578882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</a:rPr>
              <a:t>Research Methodology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8702" y="1701637"/>
            <a:ext cx="21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Presented by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416800" y="3395012"/>
            <a:ext cx="4319964" cy="11234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Chapter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1: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Role of Business Research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12" y="2165915"/>
            <a:ext cx="1719618" cy="245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247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3919654" y="1608558"/>
            <a:ext cx="7570659" cy="50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 smtClean="0"/>
              <a:t>1. Define business research. </a:t>
            </a:r>
            <a:endParaRPr lang="en-US" b="1" dirty="0"/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5392470" y="565554"/>
            <a:ext cx="4320317" cy="5403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Questions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945827" y="2059876"/>
            <a:ext cx="7586540" cy="50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/>
              <a:t>2</a:t>
            </a:r>
            <a:r>
              <a:rPr lang="en-US" b="1" dirty="0" smtClean="0"/>
              <a:t>. How research contributes to business success?</a:t>
            </a:r>
            <a:endParaRPr lang="en-US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40678" y="2546168"/>
            <a:ext cx="7570661" cy="50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 smtClean="0"/>
              <a:t>3. Explain the scope of business research.</a:t>
            </a:r>
            <a:endParaRPr lang="en-US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906564" y="3085394"/>
            <a:ext cx="7570661" cy="50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/>
              <a:t>4</a:t>
            </a:r>
            <a:r>
              <a:rPr lang="en-US" b="1" dirty="0" smtClean="0"/>
              <a:t>. “Research is a scientific method” Explain</a:t>
            </a:r>
            <a:endParaRPr lang="en-US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893477" y="3673075"/>
            <a:ext cx="7583748" cy="10322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/>
              <a:t>5. Differentiate between basic and applied </a:t>
            </a:r>
            <a:r>
              <a:rPr lang="en-US" b="1" dirty="0" smtClean="0"/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/>
              <a:t> </a:t>
            </a:r>
            <a:r>
              <a:rPr lang="en-US" b="1" dirty="0" smtClean="0"/>
              <a:t>   business </a:t>
            </a:r>
            <a:r>
              <a:rPr lang="en-US" b="1" dirty="0"/>
              <a:t>research.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93477" y="4705374"/>
            <a:ext cx="7596838" cy="50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/>
              <a:t>6</a:t>
            </a:r>
            <a:r>
              <a:rPr lang="en-US" b="1" dirty="0" smtClean="0"/>
              <a:t>. What are the objectives of business research?</a:t>
            </a:r>
            <a:endParaRPr lang="en-US" b="1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893477" y="5244600"/>
            <a:ext cx="7612716" cy="50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/>
              <a:t>7</a:t>
            </a:r>
            <a:r>
              <a:rPr lang="en-US" b="1" dirty="0" smtClean="0"/>
              <a:t>. What are the advantages of  business research?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90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5000">
              <a:schemeClr val="bg2">
                <a:lumMod val="90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8624" y="1336307"/>
            <a:ext cx="7732058" cy="28053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Business research is a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and objective inquiry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information to guide managerial decisions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which are arrived at through a process of planning, acquiring, analyzing, and disseminating relevant data to decision-makers in ways that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mobilize the organization to take appropriate actions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 business performance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8624" y="3408846"/>
            <a:ext cx="773205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mobile company wants to launch a new model in the market. But they are not aware of what are the dimensions of a mobile that are in most demand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Hence, the company conducts a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using various methods to gather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information.</a:t>
            </a:r>
          </a:p>
          <a:p>
            <a:pPr algn="just"/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will enable the researcher to make wise decisions to position his phone at the right price in the market and hence acquire a larger market share.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778624" y="515592"/>
            <a:ext cx="4571999" cy="50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 smtClean="0"/>
              <a:t>1. Define business research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1425">
            <a:off x="2661576" y="654925"/>
            <a:ext cx="1086669" cy="72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4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5000">
              <a:schemeClr val="bg2">
                <a:lumMod val="90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82188" y="878680"/>
            <a:ext cx="7518312" cy="50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/>
              <a:t>2</a:t>
            </a:r>
            <a:r>
              <a:rPr lang="en-US" b="1" dirty="0" smtClean="0"/>
              <a:t>. How research contributes to business success?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882188" y="1989479"/>
            <a:ext cx="773205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is the intelligence-gathering function in business.</a:t>
            </a:r>
          </a:p>
          <a:p>
            <a:pPr algn="just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Intelligence includes:</a:t>
            </a:r>
          </a:p>
          <a:p>
            <a:pPr algn="just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about customers, competitors, employees, economic trends.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factors that affect business success.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2188" y="4952141"/>
            <a:ext cx="773205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research helps to mobilize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organization to take appropriate actions 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maximizing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performance.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1425">
            <a:off x="2876822" y="1088562"/>
            <a:ext cx="1086669" cy="72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5000">
              <a:schemeClr val="bg2">
                <a:lumMod val="90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929569" y="844840"/>
            <a:ext cx="6384426" cy="50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 smtClean="0"/>
              <a:t>3. Explain the scope of business research.</a:t>
            </a:r>
            <a:endParaRPr lang="en-US" b="1" dirty="0"/>
          </a:p>
        </p:txBody>
      </p:sp>
      <p:sp>
        <p:nvSpPr>
          <p:cNvPr id="5" name="Snip Diagonal Corner Rectangle 4"/>
          <p:cNvSpPr/>
          <p:nvPr/>
        </p:nvSpPr>
        <p:spPr>
          <a:xfrm>
            <a:off x="6543885" y="1629786"/>
            <a:ext cx="4417066" cy="484087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 development</a:t>
            </a:r>
            <a:endParaRPr lang="en-US" sz="2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6543885" y="2206171"/>
            <a:ext cx="4417066" cy="443665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Market analysis</a:t>
            </a:r>
            <a:endParaRPr lang="en-US" sz="2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6543884" y="4031231"/>
            <a:ext cx="4417067" cy="508107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Competitor analysis</a:t>
            </a:r>
            <a:endParaRPr lang="en-US" sz="2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6524894" y="2798227"/>
            <a:ext cx="4417066" cy="459917"/>
          </a:xfrm>
          <a:prstGeom prst="snip2DiagRect">
            <a:avLst/>
          </a:prstGeom>
          <a:solidFill>
            <a:srgbClr val="92D05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Financial management</a:t>
            </a:r>
            <a:endParaRPr lang="en-US" sz="2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6543885" y="3473252"/>
            <a:ext cx="4417067" cy="414857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Human resource management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6543884" y="4752160"/>
            <a:ext cx="4417067" cy="450752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Growth analysis</a:t>
            </a:r>
            <a:endParaRPr lang="en-US" sz="2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524894" y="5401381"/>
            <a:ext cx="4436057" cy="520081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Risk analysis</a:t>
            </a:r>
            <a:endParaRPr lang="en-US" sz="2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6146881" y="1740201"/>
            <a:ext cx="529920" cy="265715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6174740" y="2326583"/>
            <a:ext cx="544615" cy="300359"/>
          </a:xfrm>
          <a:prstGeom prst="homePlat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5" name="Pentagon 14"/>
          <p:cNvSpPr/>
          <p:nvPr/>
        </p:nvSpPr>
        <p:spPr>
          <a:xfrm>
            <a:off x="6145520" y="2868910"/>
            <a:ext cx="553569" cy="29246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6" name="Pentagon 15"/>
          <p:cNvSpPr/>
          <p:nvPr/>
        </p:nvSpPr>
        <p:spPr>
          <a:xfrm>
            <a:off x="6159369" y="3540462"/>
            <a:ext cx="553569" cy="287427"/>
          </a:xfrm>
          <a:prstGeom prst="homePlat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8" name="Pentagon 17"/>
          <p:cNvSpPr/>
          <p:nvPr/>
        </p:nvSpPr>
        <p:spPr>
          <a:xfrm>
            <a:off x="6145519" y="5485897"/>
            <a:ext cx="553570" cy="276274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9" name="Pentagon 18"/>
          <p:cNvSpPr/>
          <p:nvPr/>
        </p:nvSpPr>
        <p:spPr>
          <a:xfrm>
            <a:off x="6145521" y="4135950"/>
            <a:ext cx="553770" cy="30572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0" name="Pentagon 19"/>
          <p:cNvSpPr/>
          <p:nvPr/>
        </p:nvSpPr>
        <p:spPr>
          <a:xfrm>
            <a:off x="6145519" y="4780355"/>
            <a:ext cx="534845" cy="327443"/>
          </a:xfrm>
          <a:prstGeom prst="homePlat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6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1425">
            <a:off x="3812520" y="1053959"/>
            <a:ext cx="1086669" cy="72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2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3000">
              <a:srgbClr val="92D05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4248080" y="756408"/>
            <a:ext cx="6792737" cy="50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/>
              <a:t>4</a:t>
            </a:r>
            <a:r>
              <a:rPr lang="en-US" b="1" dirty="0" smtClean="0"/>
              <a:t>. “Research is a scientific method” Explain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4248080" y="1669574"/>
            <a:ext cx="7044034" cy="958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method is the way researchers go about using knowledge and evidence to reach objective conclusion.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48080" y="2807153"/>
            <a:ext cx="63473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principles of research: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Relies on empirical evidence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Utilizes relevant concept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Committed to objective consideration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Presupposes ethical neutrality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Uses proper methodology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1425">
            <a:off x="3131032" y="895741"/>
            <a:ext cx="1086669" cy="72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3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827" y="1263169"/>
            <a:ext cx="8407022" cy="528017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956312" y="438770"/>
            <a:ext cx="9235688" cy="50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 smtClean="0"/>
              <a:t>5. Differentiate between basic and applied business research.</a:t>
            </a:r>
            <a:endParaRPr lang="en-US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040096" y="2890474"/>
            <a:ext cx="751690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91425">
            <a:off x="1935127" y="578103"/>
            <a:ext cx="1086669" cy="72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3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4071528" y="930388"/>
            <a:ext cx="7570663" cy="502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/>
              <a:t>6</a:t>
            </a:r>
            <a:r>
              <a:rPr lang="en-US" b="1" dirty="0" smtClean="0"/>
              <a:t>. What are the objectives of business research?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223657" y="2119086"/>
            <a:ext cx="762000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/>
              <a:t>To discover new facts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/>
              <a:t>To discover new theory of knowledge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/>
              <a:t>To find solution of business problem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/>
              <a:t>To verify and test important facts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/>
              <a:t>To help in formulating business plan for future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1425">
            <a:off x="2876822" y="1088562"/>
            <a:ext cx="1086669" cy="72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509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Fira Sans</vt:lpstr>
      <vt:lpstr>Wingdings</vt:lpstr>
      <vt:lpstr>Office Theme</vt:lpstr>
      <vt:lpstr>17_Office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55</cp:revision>
  <dcterms:created xsi:type="dcterms:W3CDTF">2020-10-28T12:17:28Z</dcterms:created>
  <dcterms:modified xsi:type="dcterms:W3CDTF">2022-06-06T05:08:19Z</dcterms:modified>
</cp:coreProperties>
</file>