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314" r:id="rId3"/>
    <p:sldId id="286" r:id="rId4"/>
    <p:sldId id="300" r:id="rId5"/>
    <p:sldId id="305" r:id="rId6"/>
    <p:sldId id="307" r:id="rId7"/>
    <p:sldId id="289" r:id="rId8"/>
    <p:sldId id="316" r:id="rId9"/>
    <p:sldId id="318" r:id="rId10"/>
    <p:sldId id="30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CC"/>
    <a:srgbClr val="80B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387914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181127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370674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401985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49158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CD9863-3EE5-4497-AED5-FDC48665D3DF}"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207815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CD9863-3EE5-4497-AED5-FDC48665D3DF}"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115578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CD9863-3EE5-4497-AED5-FDC48665D3DF}"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392556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D9863-3EE5-4497-AED5-FDC48665D3DF}"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301401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CD9863-3EE5-4497-AED5-FDC48665D3DF}"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215310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CD9863-3EE5-4497-AED5-FDC48665D3DF}"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226070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D9863-3EE5-4497-AED5-FDC48665D3DF}" type="datetimeFigureOut">
              <a:rPr lang="en-US" smtClean="0"/>
              <a:t>10/9/2022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8BCBC-618F-4C41-8B50-C7CE75FD9F8A}" type="slidenum">
              <a:rPr lang="en-US" smtClean="0"/>
              <a:t>‹#›</a:t>
            </a:fld>
            <a:endParaRPr lang="en-US"/>
          </a:p>
        </p:txBody>
      </p:sp>
    </p:spTree>
    <p:extLst>
      <p:ext uri="{BB962C8B-B14F-4D97-AF65-F5344CB8AC3E}">
        <p14:creationId xmlns:p14="http://schemas.microsoft.com/office/powerpoint/2010/main" val="158755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ormpl.us/blog/secondary-dat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820272" y="1466850"/>
            <a:ext cx="10448364" cy="5054974"/>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1102659" y="1707776"/>
            <a:ext cx="9923930" cy="4625789"/>
            <a:chOff x="718009" y="3418834"/>
            <a:chExt cx="4276165" cy="2756647"/>
          </a:xfrm>
        </p:grpSpPr>
        <p:sp>
          <p:nvSpPr>
            <p:cNvPr id="6" name="Rounded Rectangle 5"/>
            <p:cNvSpPr/>
            <p:nvPr/>
          </p:nvSpPr>
          <p:spPr>
            <a:xfrm>
              <a:off x="718009" y="3418834"/>
              <a:ext cx="4276165" cy="275664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04419" y="3627299"/>
              <a:ext cx="3906666" cy="228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p:cNvSpPr/>
          <p:nvPr/>
        </p:nvSpPr>
        <p:spPr>
          <a:xfrm>
            <a:off x="5762529" y="3348949"/>
            <a:ext cx="4267200" cy="1915909"/>
          </a:xfrm>
          <a:prstGeom prst="rect">
            <a:avLst/>
          </a:prstGeom>
        </p:spPr>
        <p:txBody>
          <a:bodyPr>
            <a:spAutoFit/>
          </a:bodyPr>
          <a:lstStyle/>
          <a:p>
            <a:pPr algn="ctr" defTabSz="457200">
              <a:defRPr/>
            </a:pPr>
            <a:r>
              <a:rPr lang="en-US" sz="3600">
                <a:ln w="0"/>
                <a:solidFill>
                  <a:prstClr val="black"/>
                </a:solidFill>
                <a:effectLst>
                  <a:outerShdw blurRad="38100" dist="19050" dir="2700000" algn="tl" rotWithShape="0">
                    <a:prstClr val="black">
                      <a:alpha val="40000"/>
                    </a:prstClr>
                  </a:outerShdw>
                </a:effectLst>
                <a:latin typeface="Arial Rounded MT Bold" pitchFamily="34" charset="0"/>
              </a:rPr>
              <a:t> </a:t>
            </a:r>
            <a:r>
              <a:rPr lang="en-US" sz="3600" dirty="0">
                <a:ln w="0"/>
                <a:solidFill>
                  <a:prstClr val="black"/>
                </a:solidFill>
                <a:effectLst>
                  <a:outerShdw blurRad="38100" dist="19050" dir="2700000" algn="tl" rotWithShape="0">
                    <a:prstClr val="black">
                      <a:alpha val="40000"/>
                    </a:prstClr>
                  </a:outerShdw>
                </a:effectLst>
                <a:latin typeface="Arial Rounded MT Bold" pitchFamily="34" charset="0"/>
              </a:rPr>
              <a:t>Class for </a:t>
            </a:r>
          </a:p>
          <a:p>
            <a:pPr algn="ctr" defTabSz="457200">
              <a:defRPr/>
            </a:pPr>
            <a:r>
              <a:rPr lang="en-US" sz="2400" dirty="0">
                <a:ln w="0"/>
                <a:solidFill>
                  <a:prstClr val="black"/>
                </a:solidFill>
                <a:effectLst>
                  <a:outerShdw blurRad="38100" dist="19050" dir="2700000" algn="tl" rotWithShape="0">
                    <a:prstClr val="black">
                      <a:alpha val="40000"/>
                    </a:prstClr>
                  </a:outerShdw>
                </a:effectLst>
                <a:latin typeface="Arial Rounded MT Bold" pitchFamily="34" charset="0"/>
              </a:rPr>
              <a:t>BBA 4th year students</a:t>
            </a:r>
          </a:p>
          <a:p>
            <a:pPr algn="ctr" defTabSz="457200">
              <a:defRPr/>
            </a:pPr>
            <a:r>
              <a:rPr lang="en-US" sz="2400" dirty="0">
                <a:ln w="0"/>
                <a:solidFill>
                  <a:prstClr val="black"/>
                </a:solidFill>
                <a:effectLst>
                  <a:outerShdw blurRad="38100" dist="19050" dir="2700000" algn="tl" rotWithShape="0">
                    <a:prstClr val="black">
                      <a:alpha val="40000"/>
                    </a:prstClr>
                  </a:outerShdw>
                </a:effectLst>
                <a:latin typeface="Arial Rounded MT Bold" pitchFamily="34" charset="0"/>
              </a:rPr>
              <a:t>of</a:t>
            </a:r>
          </a:p>
          <a:p>
            <a:pPr algn="ctr" defTabSz="457200">
              <a:defRPr/>
            </a:pPr>
            <a:r>
              <a:rPr lang="en-US" sz="2400" dirty="0">
                <a:ln w="0"/>
                <a:solidFill>
                  <a:prstClr val="black"/>
                </a:solidFill>
                <a:effectLst>
                  <a:outerShdw blurRad="38100" dist="19050" dir="2700000" algn="tl" rotWithShape="0">
                    <a:prstClr val="black">
                      <a:alpha val="40000"/>
                    </a:prstClr>
                  </a:outerShdw>
                </a:effectLst>
                <a:latin typeface="Arial Rounded MT Bold" pitchFamily="34" charset="0"/>
              </a:rPr>
              <a:t>Accounting Department</a:t>
            </a:r>
          </a:p>
          <a:p>
            <a:pPr algn="ctr" defTabSz="457200">
              <a:defRPr/>
            </a:pPr>
            <a:endParaRPr lang="en-US" sz="1050" dirty="0">
              <a:ln w="0"/>
              <a:solidFill>
                <a:prstClr val="black"/>
              </a:solidFill>
              <a:effectLst>
                <a:outerShdw blurRad="38100" dist="19050" dir="2700000" algn="tl" rotWithShape="0">
                  <a:prstClr val="black">
                    <a:alpha val="40000"/>
                  </a:prstClr>
                </a:outerShdw>
              </a:effectLst>
              <a:latin typeface="Arial Rounded MT Bold" pitchFamily="34" charset="0"/>
            </a:endParaRPr>
          </a:p>
        </p:txBody>
      </p:sp>
      <p:pic>
        <p:nvPicPr>
          <p:cNvPr id="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p:cNvSpPr/>
          <p:nvPr/>
        </p:nvSpPr>
        <p:spPr>
          <a:xfrm>
            <a:off x="6461085" y="2539457"/>
            <a:ext cx="3330441" cy="1107996"/>
          </a:xfrm>
          <a:prstGeom prst="rect">
            <a:avLst/>
          </a:prstGeom>
          <a:noFill/>
        </p:spPr>
        <p:txBody>
          <a:bodyPr wrap="square" lIns="91440" tIns="45720" rIns="91440" bIns="45720">
            <a:spAutoFit/>
          </a:bodyPr>
          <a:lstStyle/>
          <a:p>
            <a:pPr algn="ctr"/>
            <a:r>
              <a:rPr lang="en-US" sz="3600" dirty="0">
                <a:ln w="0">
                  <a:solidFill>
                    <a:schemeClr val="accent2"/>
                  </a:solidFill>
                </a:ln>
                <a:effectLst>
                  <a:outerShdw blurRad="38100" dist="19050" dir="2700000" algn="tl" rotWithShape="0">
                    <a:schemeClr val="dk1">
                      <a:alpha val="40000"/>
                    </a:schemeClr>
                  </a:outerShdw>
                </a:effectLst>
                <a:latin typeface="Blackadder ITC" panose="04020505051007020D02" pitchFamily="82" charset="0"/>
              </a:rPr>
              <a:t>Welcome</a:t>
            </a:r>
            <a:r>
              <a:rPr lang="en-US" sz="6600" dirty="0">
                <a:ln w="0">
                  <a:solidFill>
                    <a:schemeClr val="accent2"/>
                  </a:solidFill>
                </a:ln>
                <a:effectLst>
                  <a:outerShdw blurRad="38100" dist="19050" dir="2700000" algn="tl" rotWithShape="0">
                    <a:schemeClr val="dk1">
                      <a:alpha val="40000"/>
                    </a:schemeClr>
                  </a:outerShdw>
                </a:effectLst>
                <a:latin typeface="Blackadder ITC" panose="04020505051007020D02" pitchFamily="82" charset="0"/>
              </a:rPr>
              <a:t> to </a:t>
            </a:r>
          </a:p>
        </p:txBody>
      </p:sp>
      <p:pic>
        <p:nvPicPr>
          <p:cNvPr id="68" name="Picture 67"/>
          <p:cNvPicPr>
            <a:picLocks noChangeAspect="1"/>
          </p:cNvPicPr>
          <p:nvPr/>
        </p:nvPicPr>
        <p:blipFill rotWithShape="1">
          <a:blip r:embed="rId3"/>
          <a:srcRect b="17222"/>
          <a:stretch/>
        </p:blipFill>
        <p:spPr>
          <a:xfrm>
            <a:off x="1535272" y="2057592"/>
            <a:ext cx="4343746" cy="3836020"/>
          </a:xfrm>
          <a:prstGeom prst="roundRect">
            <a:avLst/>
          </a:prstGeom>
        </p:spPr>
      </p:pic>
    </p:spTree>
    <p:extLst>
      <p:ext uri="{BB962C8B-B14F-4D97-AF65-F5344CB8AC3E}">
        <p14:creationId xmlns:p14="http://schemas.microsoft.com/office/powerpoint/2010/main" val="57723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6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rgbClr val="FFFF00"/>
            </a:gs>
          </a:gsLst>
          <a:lin ang="5400000" scaled="1"/>
        </a:gradFill>
        <a:effectLst/>
      </p:bgPr>
    </p:bg>
    <p:spTree>
      <p:nvGrpSpPr>
        <p:cNvPr id="1" name=""/>
        <p:cNvGrpSpPr/>
        <p:nvPr/>
      </p:nvGrpSpPr>
      <p:grpSpPr>
        <a:xfrm>
          <a:off x="0" y="0"/>
          <a:ext cx="0" cy="0"/>
          <a:chOff x="0" y="0"/>
          <a:chExt cx="0" cy="0"/>
        </a:xfrm>
      </p:grpSpPr>
      <p:pic>
        <p:nvPicPr>
          <p:cNvPr id="41986" name="Picture 2" descr="The New Orleans Society of Dan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8308975" cy="51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7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551329" y="1478718"/>
            <a:ext cx="11049213" cy="5056552"/>
            <a:chOff x="5190563" y="798640"/>
            <a:chExt cx="5697249" cy="3718900"/>
          </a:xfrm>
          <a:solidFill>
            <a:schemeClr val="accent1">
              <a:lumMod val="20000"/>
              <a:lumOff val="80000"/>
            </a:schemeClr>
          </a:solidFill>
        </p:grpSpPr>
        <p:sp>
          <p:nvSpPr>
            <p:cNvPr id="8" name="Flowchart: Merge 7"/>
            <p:cNvSpPr/>
            <p:nvPr/>
          </p:nvSpPr>
          <p:spPr>
            <a:xfrm>
              <a:off x="5384068" y="799801"/>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erge 9"/>
            <p:cNvSpPr/>
            <p:nvPr/>
          </p:nvSpPr>
          <p:spPr>
            <a:xfrm>
              <a:off x="6074599" y="800099"/>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erge 10"/>
            <p:cNvSpPr/>
            <p:nvPr/>
          </p:nvSpPr>
          <p:spPr>
            <a:xfrm>
              <a:off x="6763553" y="798640"/>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erge 15"/>
            <p:cNvSpPr/>
            <p:nvPr/>
          </p:nvSpPr>
          <p:spPr>
            <a:xfrm>
              <a:off x="7452507" y="800123"/>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erge 16"/>
            <p:cNvSpPr/>
            <p:nvPr/>
          </p:nvSpPr>
          <p:spPr>
            <a:xfrm>
              <a:off x="8144616" y="800829"/>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erge 17"/>
            <p:cNvSpPr/>
            <p:nvPr/>
          </p:nvSpPr>
          <p:spPr>
            <a:xfrm>
              <a:off x="8836725" y="798640"/>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erge 18"/>
            <p:cNvSpPr/>
            <p:nvPr/>
          </p:nvSpPr>
          <p:spPr>
            <a:xfrm>
              <a:off x="9528834" y="799690"/>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erge 19"/>
            <p:cNvSpPr/>
            <p:nvPr/>
          </p:nvSpPr>
          <p:spPr>
            <a:xfrm>
              <a:off x="10202013" y="799689"/>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erge 29"/>
            <p:cNvSpPr/>
            <p:nvPr/>
          </p:nvSpPr>
          <p:spPr>
            <a:xfrm rot="10800000">
              <a:off x="10155884" y="4036806"/>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erge 30"/>
            <p:cNvSpPr/>
            <p:nvPr/>
          </p:nvSpPr>
          <p:spPr>
            <a:xfrm rot="10800000">
              <a:off x="9453549" y="4036806"/>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erge 31"/>
            <p:cNvSpPr/>
            <p:nvPr/>
          </p:nvSpPr>
          <p:spPr>
            <a:xfrm rot="10800000">
              <a:off x="8830415" y="4036806"/>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erge 32"/>
            <p:cNvSpPr/>
            <p:nvPr/>
          </p:nvSpPr>
          <p:spPr>
            <a:xfrm rot="10800000">
              <a:off x="8139733" y="4036806"/>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erge 33"/>
            <p:cNvSpPr/>
            <p:nvPr/>
          </p:nvSpPr>
          <p:spPr>
            <a:xfrm rot="10800000">
              <a:off x="7437397" y="4036807"/>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erge 34"/>
            <p:cNvSpPr/>
            <p:nvPr/>
          </p:nvSpPr>
          <p:spPr>
            <a:xfrm rot="10800000">
              <a:off x="6749156" y="4032468"/>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rot="10800000">
              <a:off x="6044379" y="4036806"/>
              <a:ext cx="685799"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rot="10800000">
              <a:off x="5373140" y="4036806"/>
              <a:ext cx="665648" cy="480733"/>
            </a:xfrm>
            <a:prstGeom prst="flowChartMerge">
              <a:avLst/>
            </a:prstGeom>
            <a:solidFill>
              <a:srgbClr val="00CC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Wave 37"/>
            <p:cNvSpPr/>
            <p:nvPr/>
          </p:nvSpPr>
          <p:spPr>
            <a:xfrm>
              <a:off x="10455078" y="1690230"/>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Wave 42"/>
            <p:cNvSpPr/>
            <p:nvPr/>
          </p:nvSpPr>
          <p:spPr>
            <a:xfrm>
              <a:off x="10455078" y="2039502"/>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Wave 43"/>
            <p:cNvSpPr/>
            <p:nvPr/>
          </p:nvSpPr>
          <p:spPr>
            <a:xfrm>
              <a:off x="10455441" y="2368824"/>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Wave 44"/>
            <p:cNvSpPr/>
            <p:nvPr/>
          </p:nvSpPr>
          <p:spPr>
            <a:xfrm>
              <a:off x="10455078" y="2729474"/>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Wave 45"/>
            <p:cNvSpPr/>
            <p:nvPr/>
          </p:nvSpPr>
          <p:spPr>
            <a:xfrm>
              <a:off x="10455078" y="3078746"/>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Wave 46"/>
            <p:cNvSpPr/>
            <p:nvPr/>
          </p:nvSpPr>
          <p:spPr>
            <a:xfrm>
              <a:off x="10455078" y="3419584"/>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Wave 47"/>
            <p:cNvSpPr/>
            <p:nvPr/>
          </p:nvSpPr>
          <p:spPr>
            <a:xfrm>
              <a:off x="10455078" y="1340303"/>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Wave 48"/>
            <p:cNvSpPr/>
            <p:nvPr/>
          </p:nvSpPr>
          <p:spPr>
            <a:xfrm>
              <a:off x="5190563" y="1388671"/>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Wave 49"/>
            <p:cNvSpPr/>
            <p:nvPr/>
          </p:nvSpPr>
          <p:spPr>
            <a:xfrm>
              <a:off x="5190563" y="1707125"/>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Wave 50"/>
            <p:cNvSpPr/>
            <p:nvPr/>
          </p:nvSpPr>
          <p:spPr>
            <a:xfrm>
              <a:off x="5190563" y="2025579"/>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Wave 52"/>
            <p:cNvSpPr/>
            <p:nvPr/>
          </p:nvSpPr>
          <p:spPr>
            <a:xfrm>
              <a:off x="5190563" y="2368824"/>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Wave 53"/>
            <p:cNvSpPr/>
            <p:nvPr/>
          </p:nvSpPr>
          <p:spPr>
            <a:xfrm>
              <a:off x="5190563" y="2689811"/>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Wave 54"/>
            <p:cNvSpPr/>
            <p:nvPr/>
          </p:nvSpPr>
          <p:spPr>
            <a:xfrm>
              <a:off x="5190563" y="3033056"/>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Wave 55"/>
            <p:cNvSpPr/>
            <p:nvPr/>
          </p:nvSpPr>
          <p:spPr>
            <a:xfrm>
              <a:off x="5190563" y="3376301"/>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Wave 56"/>
            <p:cNvSpPr/>
            <p:nvPr/>
          </p:nvSpPr>
          <p:spPr>
            <a:xfrm>
              <a:off x="5190563" y="3719546"/>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Wave 57"/>
            <p:cNvSpPr/>
            <p:nvPr/>
          </p:nvSpPr>
          <p:spPr>
            <a:xfrm>
              <a:off x="10455078" y="3748594"/>
              <a:ext cx="386605" cy="200512"/>
            </a:xfrm>
            <a:prstGeom prst="wave">
              <a:avLst/>
            </a:prstGeom>
            <a:solidFill>
              <a:schemeClr val="tx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415670" y="2132366"/>
            <a:ext cx="9076962" cy="3732721"/>
            <a:chOff x="718009" y="3418834"/>
            <a:chExt cx="4276165" cy="2756647"/>
          </a:xfrm>
        </p:grpSpPr>
        <p:sp>
          <p:nvSpPr>
            <p:cNvPr id="6" name="Rounded Rectangle 5"/>
            <p:cNvSpPr/>
            <p:nvPr/>
          </p:nvSpPr>
          <p:spPr>
            <a:xfrm>
              <a:off x="718009" y="3418834"/>
              <a:ext cx="4276165" cy="275664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06651" y="3534109"/>
              <a:ext cx="4111365" cy="25343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descr="May be an image of 1 person, standing, grass, road and sk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03" t="24838" r="15788" b="3736"/>
          <a:stretch/>
        </p:blipFill>
        <p:spPr bwMode="auto">
          <a:xfrm>
            <a:off x="7400160" y="2447262"/>
            <a:ext cx="2824507" cy="3120890"/>
          </a:xfrm>
          <a:prstGeom prst="roundRect">
            <a:avLst/>
          </a:prstGeom>
          <a:noFill/>
          <a:extLst>
            <a:ext uri="{909E8E84-426E-40DD-AFC4-6F175D3DCCD1}">
              <a14:hiddenFill xmlns:a14="http://schemas.microsoft.com/office/drawing/2010/main">
                <a:solidFill>
                  <a:srgbClr val="FFFFFF"/>
                </a:solidFill>
              </a14:hiddenFill>
            </a:ext>
          </a:extLst>
        </p:spPr>
      </p:pic>
      <p:sp>
        <p:nvSpPr>
          <p:cNvPr id="2" name="Pentagon 1"/>
          <p:cNvSpPr/>
          <p:nvPr/>
        </p:nvSpPr>
        <p:spPr>
          <a:xfrm>
            <a:off x="3065929" y="3749999"/>
            <a:ext cx="4334231" cy="1677382"/>
          </a:xfrm>
          <a:prstGeom prst="homePlate">
            <a:avLst/>
          </a:prstGeom>
          <a:solidFill>
            <a:schemeClr val="accent2">
              <a:lumMod val="20000"/>
              <a:lumOff val="80000"/>
            </a:schemeClr>
          </a:solidFill>
          <a:ln>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b="1" dirty="0">
                <a:solidFill>
                  <a:schemeClr val="tx2">
                    <a:lumMod val="50000"/>
                  </a:schemeClr>
                </a:solidFill>
                <a:latin typeface="Bookman Old Style" pitchFamily="18" charset="0"/>
              </a:rPr>
              <a:t>Presented by</a:t>
            </a:r>
          </a:p>
          <a:p>
            <a:pPr>
              <a:defRPr/>
            </a:pPr>
            <a:endParaRPr lang="en-US" sz="900" b="1" dirty="0">
              <a:solidFill>
                <a:schemeClr val="tx2">
                  <a:lumMod val="50000"/>
                </a:schemeClr>
              </a:solidFill>
              <a:latin typeface="Bookman Old Style" pitchFamily="18" charset="0"/>
            </a:endParaRPr>
          </a:p>
          <a:p>
            <a:pPr>
              <a:defRPr/>
            </a:pPr>
            <a:r>
              <a:rPr lang="en-US" sz="2000" b="1" dirty="0" err="1">
                <a:ln w="0">
                  <a:solidFill>
                    <a:sysClr val="windowText" lastClr="000000"/>
                  </a:solidFill>
                </a:ln>
                <a:solidFill>
                  <a:srgbClr val="002060"/>
                </a:solidFill>
                <a:effectLst>
                  <a:glow rad="101600">
                    <a:schemeClr val="accent4">
                      <a:satMod val="175000"/>
                      <a:alpha val="40000"/>
                    </a:schemeClr>
                  </a:glow>
                  <a:outerShdw blurRad="38100" dist="25400" dir="5400000" algn="ctr" rotWithShape="0">
                    <a:srgbClr val="6E747A">
                      <a:alpha val="43000"/>
                    </a:srgbClr>
                  </a:outerShdw>
                </a:effectLst>
                <a:latin typeface="Bell MT" panose="02020503060305020303" pitchFamily="18" charset="0"/>
              </a:rPr>
              <a:t>Mushfique</a:t>
            </a:r>
            <a:r>
              <a:rPr lang="en-US" sz="2000" b="1" dirty="0">
                <a:ln w="0">
                  <a:solidFill>
                    <a:sysClr val="windowText" lastClr="000000"/>
                  </a:solidFill>
                </a:ln>
                <a:solidFill>
                  <a:srgbClr val="002060"/>
                </a:solidFill>
                <a:effectLst>
                  <a:glow rad="101600">
                    <a:schemeClr val="accent4">
                      <a:satMod val="175000"/>
                      <a:alpha val="40000"/>
                    </a:schemeClr>
                  </a:glow>
                  <a:outerShdw blurRad="38100" dist="25400" dir="5400000" algn="ctr" rotWithShape="0">
                    <a:srgbClr val="6E747A">
                      <a:alpha val="43000"/>
                    </a:srgbClr>
                  </a:outerShdw>
                </a:effectLst>
                <a:latin typeface="Bell MT" panose="02020503060305020303" pitchFamily="18" charset="0"/>
              </a:rPr>
              <a:t> Ahmed</a:t>
            </a:r>
          </a:p>
          <a:p>
            <a:pPr>
              <a:defRPr/>
            </a:pPr>
            <a:r>
              <a:rPr lang="en-US" dirty="0"/>
              <a:t> Professor, Dept. of Accounting</a:t>
            </a:r>
          </a:p>
          <a:p>
            <a:pPr>
              <a:defRPr/>
            </a:pPr>
            <a:r>
              <a:rPr lang="en-US" dirty="0" err="1"/>
              <a:t>Ananda</a:t>
            </a:r>
            <a:r>
              <a:rPr lang="en-US" dirty="0"/>
              <a:t> Mohan College, </a:t>
            </a:r>
            <a:r>
              <a:rPr lang="en-US" dirty="0" err="1"/>
              <a:t>Mymensingh</a:t>
            </a:r>
            <a:endParaRPr lang="en-US" dirty="0"/>
          </a:p>
          <a:p>
            <a:pPr>
              <a:defRPr/>
            </a:pPr>
            <a:r>
              <a:rPr lang="en-US" dirty="0"/>
              <a:t>Email: musfique64@gmail.com</a:t>
            </a:r>
          </a:p>
        </p:txBody>
      </p:sp>
      <p:sp>
        <p:nvSpPr>
          <p:cNvPr id="3" name="Rectangle 2"/>
          <p:cNvSpPr/>
          <p:nvPr/>
        </p:nvSpPr>
        <p:spPr>
          <a:xfrm>
            <a:off x="1684262" y="2457871"/>
            <a:ext cx="5527739" cy="1200329"/>
          </a:xfrm>
          <a:prstGeom prst="rect">
            <a:avLst/>
          </a:prstGeom>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Course title: Research Methodology</a:t>
            </a:r>
            <a:br>
              <a:rPr lang="en-US" b="1" dirty="0">
                <a:solidFill>
                  <a:srgbClr val="C0000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Chapter 2 : Secondary Data </a:t>
            </a:r>
          </a:p>
          <a:p>
            <a:pPr algn="ctr"/>
            <a:r>
              <a:rPr lang="en-US" sz="2400" dirty="0">
                <a:solidFill>
                  <a:srgbClr val="002060"/>
                </a:solidFill>
                <a:latin typeface="Arial" panose="020B0604020202020204" pitchFamily="34" charset="0"/>
                <a:cs typeface="Arial" panose="020B0604020202020204" pitchFamily="34" charset="0"/>
              </a:rPr>
              <a:t>Research in Digital  Age</a:t>
            </a:r>
            <a:endParaRPr lang="en-US" sz="2400" dirty="0">
              <a:solidFill>
                <a:srgbClr val="002060"/>
              </a:solidFill>
            </a:endParaRPr>
          </a:p>
        </p:txBody>
      </p:sp>
    </p:spTree>
    <p:extLst>
      <p:ext uri="{BB962C8B-B14F-4D97-AF65-F5344CB8AC3E}">
        <p14:creationId xmlns:p14="http://schemas.microsoft.com/office/powerpoint/2010/main" val="8823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92D050"/>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66FB00-8BC0-4814-A3E8-C0EDE95ACE45}" type="slidenum">
              <a:rPr lang="en-US" smtClean="0"/>
              <a:pPr>
                <a:defRPr/>
              </a:pPr>
              <a:t>3</a:t>
            </a:fld>
            <a:endParaRPr lang="en-US" dirty="0"/>
          </a:p>
        </p:txBody>
      </p:sp>
      <p:sp>
        <p:nvSpPr>
          <p:cNvPr id="6147" name="Rectangle 3"/>
          <p:cNvSpPr>
            <a:spLocks noGrp="1" noChangeArrowheads="1"/>
          </p:cNvSpPr>
          <p:nvPr>
            <p:ph type="body" idx="1"/>
          </p:nvPr>
        </p:nvSpPr>
        <p:spPr>
          <a:xfrm>
            <a:off x="874059" y="2458574"/>
            <a:ext cx="10126036" cy="3367630"/>
          </a:xfrm>
        </p:spPr>
        <p:txBody>
          <a:bodyPr>
            <a:normAutofit/>
          </a:bodyPr>
          <a:lstStyle/>
          <a:p>
            <a:pPr marL="457200" indent="-457200" algn="just">
              <a:buFont typeface="Calibri" panose="020F0502020204030204" pitchFamily="34" charset="0"/>
              <a:buAutoNum type="arabicPeriod"/>
            </a:pPr>
            <a:r>
              <a:rPr lang="en-US" sz="2400" b="1" dirty="0"/>
              <a:t>What is Secondary data?</a:t>
            </a:r>
          </a:p>
          <a:p>
            <a:pPr marL="457200" indent="-457200" algn="just">
              <a:buFont typeface="Calibri" panose="020F0502020204030204" pitchFamily="34" charset="0"/>
              <a:buAutoNum type="arabicPeriod"/>
            </a:pPr>
            <a:r>
              <a:rPr lang="en-US" sz="2400" b="1" dirty="0"/>
              <a:t>What are the advantages of using secondary data in research?</a:t>
            </a:r>
          </a:p>
          <a:p>
            <a:pPr marL="457200" indent="-457200" algn="just">
              <a:buFont typeface="Calibri" panose="020F0502020204030204" pitchFamily="34" charset="0"/>
              <a:buAutoNum type="arabicPeriod"/>
            </a:pPr>
            <a:r>
              <a:rPr lang="en-US" sz="2400" b="1" dirty="0"/>
              <a:t>Distinguish between primary and secondary data. </a:t>
            </a:r>
          </a:p>
          <a:p>
            <a:pPr marL="457200" indent="-457200" algn="just">
              <a:buFont typeface="Calibri" panose="020F0502020204030204" pitchFamily="34" charset="0"/>
              <a:buAutoNum type="arabicPeriod"/>
            </a:pPr>
            <a:r>
              <a:rPr lang="en-US" sz="2400" b="1" dirty="0"/>
              <a:t>What are the sources of secondary data?</a:t>
            </a:r>
          </a:p>
          <a:p>
            <a:pPr marL="457200" indent="-457200" algn="just">
              <a:buFont typeface="Calibri" panose="020F0502020204030204" pitchFamily="34" charset="0"/>
              <a:buAutoNum type="arabicPeriod"/>
            </a:pPr>
            <a:r>
              <a:rPr lang="en-US" sz="2400" b="1" dirty="0"/>
              <a:t>What factors should be considered while using secondary data in research?</a:t>
            </a:r>
          </a:p>
          <a:p>
            <a:pPr marL="0" indent="0" algn="just">
              <a:buNone/>
            </a:pPr>
            <a:endParaRPr lang="en-US" sz="2400" b="1" dirty="0"/>
          </a:p>
        </p:txBody>
      </p:sp>
      <p:sp>
        <p:nvSpPr>
          <p:cNvPr id="5" name="Rectangle 4"/>
          <p:cNvSpPr/>
          <p:nvPr/>
        </p:nvSpPr>
        <p:spPr>
          <a:xfrm>
            <a:off x="874059" y="1666818"/>
            <a:ext cx="2157963" cy="523220"/>
          </a:xfrm>
          <a:prstGeom prst="rect">
            <a:avLst/>
          </a:prstGeom>
        </p:spPr>
        <p:txBody>
          <a:bodyPr wrap="none">
            <a:spAutoFit/>
          </a:bodyPr>
          <a:lstStyle/>
          <a:p>
            <a:r>
              <a:rPr lang="en-US" sz="2800" b="1" dirty="0">
                <a:solidFill>
                  <a:srgbClr val="0000CC"/>
                </a:solidFill>
                <a:latin typeface="Arial Black" panose="020B0A04020102020204" pitchFamily="34" charset="0"/>
                <a:cs typeface="Arial" panose="020B0604020202020204" pitchFamily="34" charset="0"/>
              </a:rPr>
              <a:t>Questions</a:t>
            </a:r>
            <a:endParaRPr lang="en-US" sz="2800" dirty="0">
              <a:solidFill>
                <a:srgbClr val="0000CC"/>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305944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down)">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wipe(down)">
                                      <p:cBhvr>
                                        <p:cTn id="17" dur="5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wipe(down)">
                                      <p:cBhvr>
                                        <p:cTn id="22" dur="5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wipe(down)">
                                      <p:cBhvr>
                                        <p:cTn id="27" dur="5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wipe(down)">
                                      <p:cBhvr>
                                        <p:cTn id="32"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100000">
              <a:srgbClr val="FFFF00"/>
            </a:gs>
          </a:gsLst>
          <a:lin ang="5400000" scaled="1"/>
        </a:gradFill>
        <a:effectLst/>
      </p:bgPr>
    </p:bg>
    <p:spTree>
      <p:nvGrpSpPr>
        <p:cNvPr id="1" name=""/>
        <p:cNvGrpSpPr/>
        <p:nvPr/>
      </p:nvGrpSpPr>
      <p:grpSpPr>
        <a:xfrm>
          <a:off x="0" y="0"/>
          <a:ext cx="0" cy="0"/>
          <a:chOff x="0" y="0"/>
          <a:chExt cx="0" cy="0"/>
        </a:xfrm>
      </p:grpSpPr>
      <p:sp>
        <p:nvSpPr>
          <p:cNvPr id="24" name="Title 4"/>
          <p:cNvSpPr txBox="1">
            <a:spLocks/>
          </p:cNvSpPr>
          <p:nvPr/>
        </p:nvSpPr>
        <p:spPr>
          <a:xfrm>
            <a:off x="3601906" y="741586"/>
            <a:ext cx="4320317" cy="540376"/>
          </a:xfrm>
          <a:prstGeom prst="round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sz="3200" dirty="0">
                <a:ln w="0"/>
                <a:solidFill>
                  <a:schemeClr val="tx1"/>
                </a:solidFill>
                <a:effectLst>
                  <a:outerShdw blurRad="38100" dist="19050" dir="2700000" algn="tl" rotWithShape="0">
                    <a:schemeClr val="dk1">
                      <a:alpha val="40000"/>
                    </a:schemeClr>
                  </a:outerShdw>
                </a:effectLst>
              </a:rPr>
              <a:t>Secondary data</a:t>
            </a:r>
          </a:p>
        </p:txBody>
      </p:sp>
      <p:sp>
        <p:nvSpPr>
          <p:cNvPr id="2" name="Rectangle 1"/>
          <p:cNvSpPr/>
          <p:nvPr/>
        </p:nvSpPr>
        <p:spPr>
          <a:xfrm>
            <a:off x="1143002" y="1853951"/>
            <a:ext cx="9238127" cy="1938992"/>
          </a:xfrm>
          <a:prstGeom prst="rect">
            <a:avLst/>
          </a:prstGeom>
        </p:spPr>
        <p:txBody>
          <a:bodyPr wrap="square">
            <a:spAutoFit/>
          </a:bodyPr>
          <a:lstStyle/>
          <a:p>
            <a:pPr algn="just"/>
            <a:r>
              <a:rPr lang="en-US" sz="2400" dirty="0">
                <a:solidFill>
                  <a:srgbClr val="000000"/>
                </a:solidFill>
                <a:latin typeface="Quicksand"/>
              </a:rPr>
              <a:t>Secondary data are the data that have been collected in the past by someone else but made available for others to use. They are usually once primary data but become secondary when used by a third party.</a:t>
            </a:r>
          </a:p>
          <a:p>
            <a:pPr algn="just"/>
            <a:endParaRPr lang="en-US" sz="2400" dirty="0">
              <a:latin typeface="Quicksand"/>
            </a:endParaRPr>
          </a:p>
        </p:txBody>
      </p:sp>
      <p:sp>
        <p:nvSpPr>
          <p:cNvPr id="3" name="Rectangle 2"/>
          <p:cNvSpPr/>
          <p:nvPr/>
        </p:nvSpPr>
        <p:spPr>
          <a:xfrm>
            <a:off x="1143002" y="4081671"/>
            <a:ext cx="9412939" cy="830997"/>
          </a:xfrm>
          <a:prstGeom prst="rect">
            <a:avLst/>
          </a:prstGeom>
        </p:spPr>
        <p:txBody>
          <a:bodyPr wrap="square">
            <a:spAutoFit/>
          </a:bodyPr>
          <a:lstStyle/>
          <a:p>
            <a:pPr algn="just"/>
            <a:r>
              <a:rPr lang="en-US" sz="2400" dirty="0">
                <a:solidFill>
                  <a:srgbClr val="1155CC"/>
                </a:solidFill>
                <a:latin typeface="Quicksand"/>
                <a:hlinkClick r:id="rId2"/>
              </a:rPr>
              <a:t>Secondary data</a:t>
            </a:r>
            <a:r>
              <a:rPr lang="en-US" sz="2400" dirty="0">
                <a:solidFill>
                  <a:srgbClr val="000000"/>
                </a:solidFill>
                <a:latin typeface="Quicksand"/>
              </a:rPr>
              <a:t> are usually easily accessible to researchers and individuals because they are mostly shared publicly. </a:t>
            </a:r>
            <a:endParaRPr lang="en-US" sz="2400" dirty="0">
              <a:latin typeface="Quicksand"/>
            </a:endParaRPr>
          </a:p>
        </p:txBody>
      </p:sp>
    </p:spTree>
    <p:extLst>
      <p:ext uri="{BB962C8B-B14F-4D97-AF65-F5344CB8AC3E}">
        <p14:creationId xmlns:p14="http://schemas.microsoft.com/office/powerpoint/2010/main" val="399384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2643919" y="849453"/>
            <a:ext cx="6545239" cy="535531"/>
          </a:xfrm>
          <a:prstGeom prst="rect">
            <a:avLst/>
          </a:prstGeom>
          <a:solidFill>
            <a:schemeClr val="accent4">
              <a:lumMod val="40000"/>
              <a:lumOff val="60000"/>
            </a:schemeClr>
          </a:solidFill>
          <a:ln>
            <a:solidFill>
              <a:schemeClr val="tx1"/>
            </a:solidFill>
          </a:ln>
          <a:scene3d>
            <a:camera prst="orthographicFront"/>
            <a:lightRig rig="threePt" dir="t"/>
          </a:scene3d>
          <a:sp3d>
            <a:bevelT/>
          </a:sp3d>
        </p:spPr>
        <p:txBody>
          <a:bodyPr wrap="square">
            <a:spAutoFit/>
          </a:bodyPr>
          <a:lstStyle/>
          <a:p>
            <a:r>
              <a:rPr lang="en-US" sz="3200" b="1" dirty="0"/>
              <a:t>Advantages of Secondary data</a:t>
            </a:r>
            <a:endParaRPr lang="en-US" sz="2400" dirty="0"/>
          </a:p>
        </p:txBody>
      </p:sp>
      <p:sp>
        <p:nvSpPr>
          <p:cNvPr id="4" name="Content Placeholder 3"/>
          <p:cNvSpPr>
            <a:spLocks noGrp="1"/>
          </p:cNvSpPr>
          <p:nvPr>
            <p:ph idx="1"/>
          </p:nvPr>
        </p:nvSpPr>
        <p:spPr/>
        <p:txBody>
          <a:bodyPr>
            <a:normAutofit/>
          </a:bodyPr>
          <a:lstStyle/>
          <a:p>
            <a:r>
              <a:rPr lang="en-US" dirty="0"/>
              <a:t>It is economical. It saves efforts and expenses.</a:t>
            </a:r>
          </a:p>
          <a:p>
            <a:r>
              <a:rPr lang="en-US" dirty="0"/>
              <a:t>It is time saving.</a:t>
            </a:r>
          </a:p>
          <a:p>
            <a:r>
              <a:rPr lang="en-US" dirty="0"/>
              <a:t>It helps to improve the understanding of the problem.</a:t>
            </a:r>
          </a:p>
          <a:p>
            <a:r>
              <a:rPr lang="en-US" dirty="0"/>
              <a:t>It provides a basis for comparison for the data that is collected by the researcher.</a:t>
            </a:r>
          </a:p>
          <a:p>
            <a:endParaRPr lang="en-US" dirty="0"/>
          </a:p>
        </p:txBody>
      </p:sp>
    </p:spTree>
    <p:extLst>
      <p:ext uri="{BB962C8B-B14F-4D97-AF65-F5344CB8AC3E}">
        <p14:creationId xmlns:p14="http://schemas.microsoft.com/office/powerpoint/2010/main" val="320023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367" y="1285134"/>
            <a:ext cx="5266362" cy="5572866"/>
          </a:xfrm>
        </p:spPr>
        <p:txBody>
          <a:bodyPr>
            <a:noAutofit/>
          </a:bodyPr>
          <a:lstStyle/>
          <a:p>
            <a:pPr algn="just"/>
            <a:r>
              <a:rPr lang="en-US" sz="2000" b="1" dirty="0"/>
              <a:t>Books</a:t>
            </a:r>
            <a:r>
              <a:rPr lang="en-US" sz="2000" dirty="0"/>
              <a:t>: Books are one of the most traditional ways of collecting data. </a:t>
            </a:r>
          </a:p>
          <a:p>
            <a:pPr algn="just"/>
            <a:r>
              <a:rPr lang="en-US" sz="2000" b="1" dirty="0"/>
              <a:t>Published Sources: </a:t>
            </a:r>
            <a:r>
              <a:rPr lang="en-US" sz="2000" dirty="0"/>
              <a:t>Published sources may be printed or electronic as the case may be.</a:t>
            </a:r>
          </a:p>
          <a:p>
            <a:pPr algn="just"/>
            <a:r>
              <a:rPr lang="en-US" sz="2000" b="1" dirty="0"/>
              <a:t>Journal: </a:t>
            </a:r>
            <a:r>
              <a:rPr lang="en-US" sz="2000" dirty="0"/>
              <a:t>Journals are gradually becoming more important than books these days when data collection is concerned. </a:t>
            </a:r>
          </a:p>
          <a:p>
            <a:pPr algn="just"/>
            <a:r>
              <a:rPr lang="en-US" sz="2000" b="1" dirty="0"/>
              <a:t>Newspapers: </a:t>
            </a:r>
            <a:r>
              <a:rPr lang="en-US" sz="2000" dirty="0"/>
              <a:t>In most cases, the information passed through a newspaper is usually very reliable. Hence, making it one of the most authentic sources of collecting secondary data.</a:t>
            </a:r>
          </a:p>
          <a:p>
            <a:pPr algn="just"/>
            <a:r>
              <a:rPr lang="en-US" sz="2000" b="1" dirty="0"/>
              <a:t>Websites:</a:t>
            </a:r>
            <a:r>
              <a:rPr lang="en-US" sz="2000" dirty="0"/>
              <a:t> The information shared on websites are mostly not regulated and as such may not be trusted compared to other sources. However, there are some regulated websites that only share authentic data and can be trusted by researchers.</a:t>
            </a:r>
          </a:p>
          <a:p>
            <a:pPr algn="just"/>
            <a:endParaRPr lang="en-US" sz="2000" dirty="0"/>
          </a:p>
        </p:txBody>
      </p:sp>
      <p:sp>
        <p:nvSpPr>
          <p:cNvPr id="2" name="Rectangle 1"/>
          <p:cNvSpPr/>
          <p:nvPr/>
        </p:nvSpPr>
        <p:spPr>
          <a:xfrm>
            <a:off x="1102841" y="1134417"/>
            <a:ext cx="184731" cy="523220"/>
          </a:xfrm>
          <a:prstGeom prst="rect">
            <a:avLst/>
          </a:prstGeom>
        </p:spPr>
        <p:txBody>
          <a:bodyPr wrap="none">
            <a:spAutoFit/>
          </a:bodyPr>
          <a:lstStyle/>
          <a:p>
            <a:endParaRPr lang="en-US" sz="2800" dirty="0"/>
          </a:p>
        </p:txBody>
      </p:sp>
      <p:sp>
        <p:nvSpPr>
          <p:cNvPr id="6" name="Title 3"/>
          <p:cNvSpPr>
            <a:spLocks noGrp="1"/>
          </p:cNvSpPr>
          <p:nvPr>
            <p:ph type="title"/>
          </p:nvPr>
        </p:nvSpPr>
        <p:spPr>
          <a:xfrm>
            <a:off x="2926307" y="432595"/>
            <a:ext cx="7374140" cy="535531"/>
          </a:xfrm>
          <a:prstGeom prst="rect">
            <a:avLst/>
          </a:prstGeom>
          <a:solidFill>
            <a:schemeClr val="accent4">
              <a:lumMod val="40000"/>
              <a:lumOff val="60000"/>
            </a:schemeClr>
          </a:solidFill>
          <a:ln>
            <a:solidFill>
              <a:schemeClr val="tx1"/>
            </a:solidFill>
          </a:ln>
          <a:scene3d>
            <a:camera prst="orthographicFront"/>
            <a:lightRig rig="threePt" dir="t"/>
          </a:scene3d>
          <a:sp3d>
            <a:bevelT/>
          </a:sp3d>
        </p:spPr>
        <p:txBody>
          <a:bodyPr wrap="square">
            <a:spAutoFit/>
          </a:bodyPr>
          <a:lstStyle/>
          <a:p>
            <a:r>
              <a:rPr lang="en-US" sz="3200" b="1" dirty="0"/>
              <a:t>What are the sources of secondary data</a:t>
            </a:r>
            <a:endParaRPr lang="en-US" sz="2400" dirty="0"/>
          </a:p>
        </p:txBody>
      </p:sp>
      <p:sp>
        <p:nvSpPr>
          <p:cNvPr id="4" name="Rectangle 3"/>
          <p:cNvSpPr/>
          <p:nvPr/>
        </p:nvSpPr>
        <p:spPr>
          <a:xfrm>
            <a:off x="6369203" y="1285134"/>
            <a:ext cx="5360492" cy="5293757"/>
          </a:xfrm>
          <a:prstGeom prst="rect">
            <a:avLst/>
          </a:prstGeom>
        </p:spPr>
        <p:txBody>
          <a:bodyPr wrap="square">
            <a:spAutoFit/>
          </a:bodyPr>
          <a:lstStyle/>
          <a:p>
            <a:pPr algn="just"/>
            <a:r>
              <a:rPr lang="en-US" sz="2000" b="1" dirty="0"/>
              <a:t>Blogs: </a:t>
            </a:r>
            <a:r>
              <a:rPr lang="en-US" sz="2000" dirty="0"/>
              <a:t>Blogs are one of the most common online sources for data and may even be less authentic than websites. A </a:t>
            </a:r>
            <a:r>
              <a:rPr lang="en-US" sz="2000" b="1" dirty="0"/>
              <a:t>blog </a:t>
            </a:r>
            <a:r>
              <a:rPr lang="en-US" sz="2000" dirty="0"/>
              <a:t>is a discussion or informational website published on the World Wide Web consisting of discrete, often informal diary-style text entries (posts). </a:t>
            </a:r>
          </a:p>
          <a:p>
            <a:pPr algn="just"/>
            <a:endParaRPr lang="en-US" dirty="0"/>
          </a:p>
          <a:p>
            <a:pPr algn="just"/>
            <a:r>
              <a:rPr lang="en-US" sz="2000" b="1" dirty="0"/>
              <a:t>Government Records: </a:t>
            </a:r>
            <a:r>
              <a:rPr lang="en-US" sz="2000" dirty="0"/>
              <a:t>Some of these records include; census data, health records, education institute records, etc. </a:t>
            </a:r>
          </a:p>
          <a:p>
            <a:pPr algn="just"/>
            <a:endParaRPr lang="en-US" dirty="0"/>
          </a:p>
          <a:p>
            <a:pPr algn="just"/>
            <a:r>
              <a:rPr lang="en-US" sz="2000" b="1" dirty="0"/>
              <a:t>Podcasts :</a:t>
            </a:r>
            <a:r>
              <a:rPr lang="en-US" sz="2000" dirty="0"/>
              <a:t> Podcasts are gradually becoming very common these days, and a lot of people listen to them as an alternative to radio. </a:t>
            </a:r>
            <a:r>
              <a:rPr lang="en-US" sz="2000" b="1" dirty="0"/>
              <a:t>podcast</a:t>
            </a:r>
            <a:r>
              <a:rPr lang="en-US" sz="2000" dirty="0"/>
              <a:t> is an episodic series of spoken word digital audio files that a user can download to a personal device for easy listening.</a:t>
            </a:r>
          </a:p>
        </p:txBody>
      </p:sp>
    </p:spTree>
    <p:extLst>
      <p:ext uri="{BB962C8B-B14F-4D97-AF65-F5344CB8AC3E}">
        <p14:creationId xmlns:p14="http://schemas.microsoft.com/office/powerpoint/2010/main" val="32135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par>
                                <p:cTn id="14" presetID="22"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par>
                                <p:cTn id="17" presetID="2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2"/>
                                      </p:to>
                                    </p:animClr>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rgbClr val="FFFF00"/>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70647" y="1420693"/>
            <a:ext cx="5163671" cy="1015663"/>
          </a:xfrm>
          <a:prstGeom prst="rect">
            <a:avLst/>
          </a:prstGeom>
          <a:solidFill>
            <a:schemeClr val="bg1"/>
          </a:solidFill>
          <a:ln>
            <a:solidFill>
              <a:schemeClr val="accent2">
                <a:lumMod val="75000"/>
              </a:schemeClr>
            </a:solidFill>
          </a:ln>
        </p:spPr>
        <p:txBody>
          <a:bodyPr wrap="square">
            <a:spAutoFit/>
          </a:bodyPr>
          <a:lstStyle/>
          <a:p>
            <a:pPr algn="just"/>
            <a:r>
              <a:rPr lang="en-US" sz="2000" dirty="0"/>
              <a:t>Primary data is the type of data that is collected by researchers directly from main sources.</a:t>
            </a:r>
          </a:p>
          <a:p>
            <a:pPr algn="just"/>
            <a:endPar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Rectangle 3"/>
          <p:cNvSpPr/>
          <p:nvPr/>
        </p:nvSpPr>
        <p:spPr>
          <a:xfrm>
            <a:off x="5916706" y="2595627"/>
            <a:ext cx="5943599" cy="400110"/>
          </a:xfrm>
          <a:prstGeom prst="rect">
            <a:avLst/>
          </a:prstGeom>
          <a:solidFill>
            <a:schemeClr val="bg1"/>
          </a:solidFill>
          <a:ln>
            <a:solidFill>
              <a:schemeClr val="accent2">
                <a:lumMod val="75000"/>
              </a:schemeClr>
            </a:solidFill>
          </a:ln>
        </p:spPr>
        <p:txBody>
          <a:bodyPr wrap="square">
            <a:spAutoFit/>
          </a:bodyPr>
          <a:lstStyle/>
          <a:p>
            <a:pPr algn="just"/>
            <a:r>
              <a:rPr lang="en-US" sz="2000" dirty="0"/>
              <a:t>While the data provided by secondary data is stale (old)</a:t>
            </a:r>
            <a:endParaRPr lang="en-US" sz="2000" dirty="0">
              <a:ln w="0"/>
              <a:effectLst>
                <a:outerShdw blurRad="38100" dist="19050" dir="2700000" algn="tl" rotWithShape="0">
                  <a:schemeClr val="dk1">
                    <a:alpha val="40000"/>
                  </a:schemeClr>
                </a:outerShdw>
              </a:effectLst>
              <a:latin typeface="Arial" panose="020B0604020202020204" pitchFamily="34" charset="0"/>
            </a:endParaRPr>
          </a:p>
        </p:txBody>
      </p:sp>
      <p:sp>
        <p:nvSpPr>
          <p:cNvPr id="5" name="Flowchart: Off-page Connector 4"/>
          <p:cNvSpPr/>
          <p:nvPr/>
        </p:nvSpPr>
        <p:spPr>
          <a:xfrm>
            <a:off x="1438835" y="564303"/>
            <a:ext cx="3407190" cy="573286"/>
          </a:xfrm>
          <a:prstGeom prst="flowChartOffpageConnector">
            <a:avLst/>
          </a:prstGeom>
          <a:solidFill>
            <a:schemeClr val="bg1"/>
          </a:solidFill>
          <a:ln>
            <a:solidFill>
              <a:schemeClr val="tx1"/>
            </a:solidFill>
          </a:ln>
          <a:scene3d>
            <a:camera prst="orthographicFront"/>
            <a:lightRig rig="threePt" dir="t"/>
          </a:scene3d>
          <a:sp3d>
            <a:bevelT/>
          </a:sp3d>
        </p:spPr>
        <p:txBody>
          <a:bodyPr wrap="square" anchor="ctr">
            <a:spAutoFit/>
          </a:bodyPr>
          <a:lstStyle/>
          <a:p>
            <a:pPr algn="ctr"/>
            <a:r>
              <a:rPr lang="en-US" sz="2400" b="1" dirty="0">
                <a:solidFill>
                  <a:srgbClr val="C00000"/>
                </a:solidFill>
                <a:latin typeface="Arial" panose="020B0604020202020204" pitchFamily="34" charset="0"/>
                <a:cs typeface="Arial" panose="020B0604020202020204" pitchFamily="34" charset="0"/>
              </a:rPr>
              <a:t>Primary data</a:t>
            </a:r>
          </a:p>
        </p:txBody>
      </p:sp>
      <p:sp>
        <p:nvSpPr>
          <p:cNvPr id="9" name="Rectangle 8"/>
          <p:cNvSpPr/>
          <p:nvPr/>
        </p:nvSpPr>
        <p:spPr>
          <a:xfrm>
            <a:off x="5916706" y="1415104"/>
            <a:ext cx="5943599" cy="1015663"/>
          </a:xfrm>
          <a:prstGeom prst="rect">
            <a:avLst/>
          </a:prstGeom>
          <a:solidFill>
            <a:schemeClr val="bg1"/>
          </a:solidFill>
          <a:ln>
            <a:solidFill>
              <a:schemeClr val="accent2">
                <a:lumMod val="75000"/>
              </a:schemeClr>
            </a:solidFill>
          </a:ln>
        </p:spPr>
        <p:txBody>
          <a:bodyPr wrap="square">
            <a:spAutoFit/>
          </a:bodyPr>
          <a:lstStyle/>
          <a:p>
            <a:pPr algn="just"/>
            <a:r>
              <a:rPr lang="en-US" sz="2000" dirty="0"/>
              <a:t>secondary data is the data that has already been collected through primary sources and made readily available for researchers to use for their own research.</a:t>
            </a:r>
            <a:endPar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Flowchart: Off-page Connector 9"/>
          <p:cNvSpPr/>
          <p:nvPr/>
        </p:nvSpPr>
        <p:spPr>
          <a:xfrm>
            <a:off x="7211503" y="657222"/>
            <a:ext cx="3587087" cy="573286"/>
          </a:xfrm>
          <a:prstGeom prst="flowChartOffpageConnector">
            <a:avLst/>
          </a:prstGeom>
          <a:solidFill>
            <a:schemeClr val="bg1"/>
          </a:solidFill>
          <a:ln>
            <a:solidFill>
              <a:schemeClr val="tx1"/>
            </a:solidFill>
          </a:ln>
          <a:scene3d>
            <a:camera prst="orthographicFront"/>
            <a:lightRig rig="threePt" dir="t"/>
          </a:scene3d>
          <a:sp3d>
            <a:bevelT/>
          </a:sp3d>
        </p:spPr>
        <p:txBody>
          <a:bodyPr wrap="square">
            <a:spAutoFit/>
          </a:bodyPr>
          <a:lstStyle/>
          <a:p>
            <a:pPr algn="ctr"/>
            <a:r>
              <a:rPr lang="en-US" sz="2400" b="1" dirty="0">
                <a:solidFill>
                  <a:srgbClr val="C00000"/>
                </a:solidFill>
                <a:latin typeface="Arial" panose="020B0604020202020204" pitchFamily="34" charset="0"/>
                <a:cs typeface="Arial" panose="020B0604020202020204" pitchFamily="34" charset="0"/>
              </a:rPr>
              <a:t>Secondary Data</a:t>
            </a:r>
            <a:endParaRPr lang="en-US" sz="2400" dirty="0">
              <a:solidFill>
                <a:srgbClr val="C00000"/>
              </a:solidFill>
            </a:endParaRPr>
          </a:p>
        </p:txBody>
      </p:sp>
      <p:sp>
        <p:nvSpPr>
          <p:cNvPr id="13" name="Rectangle 12"/>
          <p:cNvSpPr/>
          <p:nvPr/>
        </p:nvSpPr>
        <p:spPr>
          <a:xfrm>
            <a:off x="470646" y="2595627"/>
            <a:ext cx="5163672" cy="400110"/>
          </a:xfrm>
          <a:prstGeom prst="rect">
            <a:avLst/>
          </a:prstGeom>
          <a:solidFill>
            <a:schemeClr val="bg1"/>
          </a:solidFill>
          <a:ln>
            <a:solidFill>
              <a:schemeClr val="accent2">
                <a:lumMod val="75000"/>
              </a:schemeClr>
            </a:solidFill>
          </a:ln>
        </p:spPr>
        <p:txBody>
          <a:bodyPr wrap="square">
            <a:spAutoFit/>
          </a:bodyPr>
          <a:lstStyle/>
          <a:p>
            <a:pPr algn="just"/>
            <a:r>
              <a:rPr lang="en-US" sz="2000" spc="-100" dirty="0"/>
              <a:t>The type of data provided by primary data is real-time. </a:t>
            </a:r>
            <a:endParaRPr lang="en-US" sz="2000" spc="-100" dirty="0">
              <a:ln w="0"/>
              <a:effectLst>
                <a:outerShdw blurRad="38100" dist="19050" dir="2700000" algn="tl" rotWithShape="0">
                  <a:schemeClr val="dk1">
                    <a:alpha val="40000"/>
                  </a:schemeClr>
                </a:outerShdw>
              </a:effectLst>
              <a:latin typeface="Arial" panose="020B0604020202020204" pitchFamily="34" charset="0"/>
            </a:endParaRPr>
          </a:p>
        </p:txBody>
      </p:sp>
      <p:sp>
        <p:nvSpPr>
          <p:cNvPr id="6" name="Rectangle 5"/>
          <p:cNvSpPr/>
          <p:nvPr/>
        </p:nvSpPr>
        <p:spPr>
          <a:xfrm>
            <a:off x="470646" y="3199241"/>
            <a:ext cx="5163672" cy="646331"/>
          </a:xfrm>
          <a:prstGeom prst="rect">
            <a:avLst/>
          </a:prstGeom>
          <a:solidFill>
            <a:schemeClr val="bg1"/>
          </a:solidFill>
          <a:ln>
            <a:solidFill>
              <a:schemeClr val="accent2">
                <a:lumMod val="75000"/>
              </a:schemeClr>
            </a:solidFill>
          </a:ln>
        </p:spPr>
        <p:txBody>
          <a:bodyPr wrap="square">
            <a:spAutoFit/>
          </a:bodyPr>
          <a:lstStyle/>
          <a:p>
            <a:pPr algn="just"/>
            <a:r>
              <a:rPr lang="en-US" spc="-100" dirty="0">
                <a:solidFill>
                  <a:srgbClr val="000000"/>
                </a:solidFill>
                <a:latin typeface="Quicksand"/>
              </a:rPr>
              <a:t>Researchers have to spend long time for collecting, recording, and analyzing the primary data. </a:t>
            </a:r>
          </a:p>
        </p:txBody>
      </p:sp>
      <p:sp>
        <p:nvSpPr>
          <p:cNvPr id="7" name="Rectangle 6"/>
          <p:cNvSpPr/>
          <p:nvPr/>
        </p:nvSpPr>
        <p:spPr>
          <a:xfrm>
            <a:off x="5915759" y="3199241"/>
            <a:ext cx="5943599" cy="646331"/>
          </a:xfrm>
          <a:prstGeom prst="rect">
            <a:avLst/>
          </a:prstGeom>
          <a:solidFill>
            <a:schemeClr val="bg1"/>
          </a:solidFill>
          <a:ln>
            <a:solidFill>
              <a:schemeClr val="accent2">
                <a:lumMod val="75000"/>
              </a:schemeClr>
            </a:solidFill>
          </a:ln>
        </p:spPr>
        <p:txBody>
          <a:bodyPr wrap="square">
            <a:spAutoFit/>
          </a:bodyPr>
          <a:lstStyle/>
          <a:p>
            <a:pPr algn="just"/>
            <a:r>
              <a:rPr lang="en-US" dirty="0">
                <a:solidFill>
                  <a:srgbClr val="000000"/>
                </a:solidFill>
                <a:latin typeface="Quicksand"/>
              </a:rPr>
              <a:t>Secondary data are quick and easy to collect and data can be collected and analyzed within a short time. </a:t>
            </a:r>
          </a:p>
        </p:txBody>
      </p:sp>
      <p:sp>
        <p:nvSpPr>
          <p:cNvPr id="11" name="Rectangle 10"/>
          <p:cNvSpPr/>
          <p:nvPr/>
        </p:nvSpPr>
        <p:spPr>
          <a:xfrm>
            <a:off x="470646" y="4057861"/>
            <a:ext cx="5163672" cy="646331"/>
          </a:xfrm>
          <a:prstGeom prst="rect">
            <a:avLst/>
          </a:prstGeom>
          <a:solidFill>
            <a:schemeClr val="bg1"/>
          </a:solidFill>
          <a:ln>
            <a:solidFill>
              <a:schemeClr val="accent2">
                <a:lumMod val="75000"/>
              </a:schemeClr>
            </a:solidFill>
          </a:ln>
        </p:spPr>
        <p:txBody>
          <a:bodyPr wrap="square">
            <a:spAutoFit/>
          </a:bodyPr>
          <a:lstStyle/>
          <a:p>
            <a:pPr algn="just"/>
            <a:r>
              <a:rPr lang="en-US" dirty="0">
                <a:solidFill>
                  <a:srgbClr val="000000"/>
                </a:solidFill>
                <a:latin typeface="Quicksand"/>
              </a:rPr>
              <a:t>Primary data are usually raw and will have to be simplified by the researcher.</a:t>
            </a:r>
            <a:endParaRPr lang="en-US" dirty="0"/>
          </a:p>
        </p:txBody>
      </p:sp>
      <p:sp>
        <p:nvSpPr>
          <p:cNvPr id="18" name="Rectangle 17"/>
          <p:cNvSpPr/>
          <p:nvPr/>
        </p:nvSpPr>
        <p:spPr>
          <a:xfrm>
            <a:off x="5915759" y="4057861"/>
            <a:ext cx="5943599" cy="646331"/>
          </a:xfrm>
          <a:prstGeom prst="rect">
            <a:avLst/>
          </a:prstGeom>
          <a:solidFill>
            <a:schemeClr val="bg1"/>
          </a:solidFill>
          <a:ln>
            <a:solidFill>
              <a:schemeClr val="accent2">
                <a:lumMod val="75000"/>
              </a:schemeClr>
            </a:solidFill>
          </a:ln>
        </p:spPr>
        <p:txBody>
          <a:bodyPr wrap="square">
            <a:spAutoFit/>
          </a:bodyPr>
          <a:lstStyle/>
          <a:p>
            <a:r>
              <a:rPr lang="en-US" dirty="0">
                <a:solidFill>
                  <a:srgbClr val="000000"/>
                </a:solidFill>
                <a:latin typeface="Quicksand"/>
              </a:rPr>
              <a:t>Secondary data is usually made available to the public in a simple form for a layman to understand. </a:t>
            </a:r>
            <a:endParaRPr lang="en-US" dirty="0"/>
          </a:p>
        </p:txBody>
      </p:sp>
      <p:sp>
        <p:nvSpPr>
          <p:cNvPr id="19" name="Rectangle 18"/>
          <p:cNvSpPr/>
          <p:nvPr/>
        </p:nvSpPr>
        <p:spPr>
          <a:xfrm>
            <a:off x="470646" y="4811770"/>
            <a:ext cx="5163672" cy="646331"/>
          </a:xfrm>
          <a:prstGeom prst="rect">
            <a:avLst/>
          </a:prstGeom>
          <a:solidFill>
            <a:schemeClr val="bg1"/>
          </a:solidFill>
          <a:ln>
            <a:solidFill>
              <a:schemeClr val="accent2">
                <a:lumMod val="75000"/>
              </a:schemeClr>
            </a:solidFill>
          </a:ln>
        </p:spPr>
        <p:txBody>
          <a:bodyPr wrap="square">
            <a:spAutoFit/>
          </a:bodyPr>
          <a:lstStyle/>
          <a:p>
            <a:r>
              <a:rPr lang="en-US" dirty="0">
                <a:solidFill>
                  <a:srgbClr val="000000"/>
                </a:solidFill>
                <a:latin typeface="Quicksand"/>
              </a:rPr>
              <a:t>Primary data can be collected using surveys and questionnaires, interview, observation etc.</a:t>
            </a:r>
            <a:endParaRPr lang="en-US" dirty="0"/>
          </a:p>
        </p:txBody>
      </p:sp>
      <p:sp>
        <p:nvSpPr>
          <p:cNvPr id="20" name="Rectangle 19"/>
          <p:cNvSpPr/>
          <p:nvPr/>
        </p:nvSpPr>
        <p:spPr>
          <a:xfrm>
            <a:off x="5915759" y="4811770"/>
            <a:ext cx="5942652" cy="646331"/>
          </a:xfrm>
          <a:prstGeom prst="rect">
            <a:avLst/>
          </a:prstGeom>
          <a:solidFill>
            <a:schemeClr val="bg1"/>
          </a:solidFill>
          <a:ln>
            <a:solidFill>
              <a:schemeClr val="accent2">
                <a:lumMod val="75000"/>
              </a:schemeClr>
            </a:solidFill>
          </a:ln>
        </p:spPr>
        <p:txBody>
          <a:bodyPr wrap="square">
            <a:spAutoFit/>
          </a:bodyPr>
          <a:lstStyle/>
          <a:p>
            <a:pPr algn="just"/>
            <a:r>
              <a:rPr lang="en-US" dirty="0">
                <a:solidFill>
                  <a:srgbClr val="000000"/>
                </a:solidFill>
                <a:latin typeface="Quicksand"/>
              </a:rPr>
              <a:t>while secondary data are collected using the library, internet, government records etc. </a:t>
            </a:r>
            <a:endParaRPr lang="en-US" dirty="0"/>
          </a:p>
        </p:txBody>
      </p:sp>
      <p:sp>
        <p:nvSpPr>
          <p:cNvPr id="21" name="Rectangle 20"/>
          <p:cNvSpPr/>
          <p:nvPr/>
        </p:nvSpPr>
        <p:spPr>
          <a:xfrm>
            <a:off x="432974" y="5673689"/>
            <a:ext cx="5201344" cy="369332"/>
          </a:xfrm>
          <a:prstGeom prst="rect">
            <a:avLst/>
          </a:prstGeom>
          <a:solidFill>
            <a:schemeClr val="bg1"/>
          </a:solidFill>
          <a:ln>
            <a:solidFill>
              <a:schemeClr val="accent2">
                <a:lumMod val="75000"/>
              </a:schemeClr>
            </a:solidFill>
          </a:ln>
        </p:spPr>
        <p:txBody>
          <a:bodyPr wrap="square">
            <a:spAutoFit/>
          </a:bodyPr>
          <a:lstStyle/>
          <a:p>
            <a:r>
              <a:rPr lang="en-US" spc="-100" dirty="0">
                <a:solidFill>
                  <a:srgbClr val="000000"/>
                </a:solidFill>
                <a:latin typeface="Quicksand"/>
              </a:rPr>
              <a:t> Primary data are more accurate and reliable while</a:t>
            </a:r>
            <a:endParaRPr lang="en-US" spc="-100" dirty="0"/>
          </a:p>
        </p:txBody>
      </p:sp>
      <p:sp>
        <p:nvSpPr>
          <p:cNvPr id="22" name="Rectangle 21"/>
          <p:cNvSpPr/>
          <p:nvPr/>
        </p:nvSpPr>
        <p:spPr>
          <a:xfrm>
            <a:off x="5915759" y="5673689"/>
            <a:ext cx="5942652" cy="369332"/>
          </a:xfrm>
          <a:prstGeom prst="rect">
            <a:avLst/>
          </a:prstGeom>
          <a:solidFill>
            <a:schemeClr val="bg1"/>
          </a:solidFill>
          <a:ln>
            <a:solidFill>
              <a:schemeClr val="accent2">
                <a:lumMod val="75000"/>
              </a:schemeClr>
            </a:solidFill>
          </a:ln>
        </p:spPr>
        <p:txBody>
          <a:bodyPr wrap="none">
            <a:spAutoFit/>
          </a:bodyPr>
          <a:lstStyle/>
          <a:p>
            <a:r>
              <a:rPr lang="en-US" dirty="0">
                <a:solidFill>
                  <a:srgbClr val="000000"/>
                </a:solidFill>
                <a:latin typeface="Quicksand"/>
              </a:rPr>
              <a:t>secondary data are relatively less reliable and accurate. </a:t>
            </a:r>
            <a:endParaRPr lang="en-US" dirty="0"/>
          </a:p>
        </p:txBody>
      </p:sp>
    </p:spTree>
    <p:extLst>
      <p:ext uri="{BB962C8B-B14F-4D97-AF65-F5344CB8AC3E}">
        <p14:creationId xmlns:p14="http://schemas.microsoft.com/office/powerpoint/2010/main" val="393560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3" grpId="0" animBg="1"/>
      <p:bldP spid="6" grpId="0" animBg="1"/>
      <p:bldP spid="7" grpId="0" animBg="1"/>
      <p:bldP spid="11"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102841" y="1134417"/>
            <a:ext cx="184731" cy="523220"/>
          </a:xfrm>
          <a:prstGeom prst="rect">
            <a:avLst/>
          </a:prstGeom>
        </p:spPr>
        <p:txBody>
          <a:bodyPr wrap="none">
            <a:spAutoFit/>
          </a:bodyPr>
          <a:lstStyle/>
          <a:p>
            <a:endParaRPr lang="en-US" sz="2800" dirty="0">
              <a:solidFill>
                <a:prstClr val="black"/>
              </a:solidFill>
            </a:endParaRPr>
          </a:p>
        </p:txBody>
      </p:sp>
      <p:sp>
        <p:nvSpPr>
          <p:cNvPr id="6" name="Title 3"/>
          <p:cNvSpPr>
            <a:spLocks noGrp="1"/>
          </p:cNvSpPr>
          <p:nvPr>
            <p:ph type="title"/>
          </p:nvPr>
        </p:nvSpPr>
        <p:spPr>
          <a:xfrm>
            <a:off x="3300684" y="377287"/>
            <a:ext cx="4860007" cy="757130"/>
          </a:xfrm>
          <a:prstGeom prst="rect">
            <a:avLst/>
          </a:prstGeom>
          <a:solidFill>
            <a:schemeClr val="accent4">
              <a:lumMod val="40000"/>
              <a:lumOff val="60000"/>
            </a:schemeClr>
          </a:solidFill>
          <a:ln>
            <a:solidFill>
              <a:schemeClr val="tx1"/>
            </a:solidFill>
          </a:ln>
          <a:scene3d>
            <a:camera prst="orthographicFront"/>
            <a:lightRig rig="threePt" dir="t"/>
          </a:scene3d>
          <a:sp3d>
            <a:bevelT/>
          </a:sp3d>
        </p:spPr>
        <p:txBody>
          <a:bodyPr wrap="square">
            <a:spAutoFit/>
          </a:bodyPr>
          <a:lstStyle/>
          <a:p>
            <a:pPr algn="ctr"/>
            <a:r>
              <a:rPr lang="en-US" sz="2400" b="1" dirty="0"/>
              <a:t>Factors should be considered while </a:t>
            </a:r>
            <a:br>
              <a:rPr lang="en-US" sz="2400" b="1" dirty="0"/>
            </a:br>
            <a:r>
              <a:rPr lang="en-US" sz="2400" b="1" dirty="0"/>
              <a:t>using secondary data in research</a:t>
            </a:r>
            <a:endParaRPr lang="en-US" sz="1800" dirty="0"/>
          </a:p>
        </p:txBody>
      </p:sp>
      <p:sp>
        <p:nvSpPr>
          <p:cNvPr id="5" name="Content Placeholder 4"/>
          <p:cNvSpPr>
            <a:spLocks noGrp="1"/>
          </p:cNvSpPr>
          <p:nvPr>
            <p:ph idx="1"/>
          </p:nvPr>
        </p:nvSpPr>
        <p:spPr>
          <a:xfrm>
            <a:off x="838200" y="1396026"/>
            <a:ext cx="9784976" cy="5112350"/>
          </a:xfrm>
        </p:spPr>
        <p:txBody>
          <a:bodyPr>
            <a:noAutofit/>
          </a:bodyPr>
          <a:lstStyle/>
          <a:p>
            <a:pPr marL="0" indent="0" algn="just">
              <a:buNone/>
            </a:pPr>
            <a:r>
              <a:rPr lang="en-US" sz="2400" dirty="0">
                <a:solidFill>
                  <a:srgbClr val="FF0000"/>
                </a:solidFill>
              </a:rPr>
              <a:t>1. Suitable Purpose of Investigation:</a:t>
            </a:r>
          </a:p>
          <a:p>
            <a:pPr marL="0" indent="0" algn="just">
              <a:buNone/>
            </a:pPr>
            <a:r>
              <a:rPr lang="en-US" sz="2400" dirty="0"/>
              <a:t>The investigator must ensure that the data are suitable for the purpose of enquiry.</a:t>
            </a:r>
          </a:p>
          <a:p>
            <a:pPr marL="0" indent="0" algn="just">
              <a:buNone/>
            </a:pPr>
            <a:r>
              <a:rPr lang="en-US" sz="2400" dirty="0">
                <a:solidFill>
                  <a:srgbClr val="FF0000"/>
                </a:solidFill>
              </a:rPr>
              <a:t>2. Inadequate Data:</a:t>
            </a:r>
          </a:p>
          <a:p>
            <a:pPr marL="0" indent="0" algn="just">
              <a:buNone/>
            </a:pPr>
            <a:r>
              <a:rPr lang="en-US" sz="2400" dirty="0"/>
              <a:t>Adequacy of the data is to be judged in the light of the requirements of the survey as well as the geographical area covered by the available data.</a:t>
            </a:r>
          </a:p>
          <a:p>
            <a:pPr marL="0" indent="0" algn="just">
              <a:buNone/>
            </a:pPr>
            <a:r>
              <a:rPr lang="en-US" sz="2400" dirty="0">
                <a:solidFill>
                  <a:srgbClr val="FF0000"/>
                </a:solidFill>
              </a:rPr>
              <a:t>3. Definition of Units:</a:t>
            </a:r>
          </a:p>
          <a:p>
            <a:pPr marL="0" indent="0" algn="just">
              <a:buNone/>
            </a:pPr>
            <a:r>
              <a:rPr lang="en-US" sz="2400" dirty="0"/>
              <a:t>The investigator must ensure that the definitions of units which are used by him are the same as in the earlier investigation.</a:t>
            </a:r>
          </a:p>
          <a:p>
            <a:pPr marL="0" lvl="0" indent="0" algn="just">
              <a:buNone/>
            </a:pPr>
            <a:r>
              <a:rPr lang="en-US" sz="2400" dirty="0">
                <a:solidFill>
                  <a:srgbClr val="FF0000"/>
                </a:solidFill>
              </a:rPr>
              <a:t>4. Degree of Accuracy:</a:t>
            </a:r>
          </a:p>
          <a:p>
            <a:pPr marL="0" lvl="0" indent="0" algn="just">
              <a:buNone/>
            </a:pPr>
            <a:r>
              <a:rPr lang="en-US" sz="2400" dirty="0">
                <a:solidFill>
                  <a:prstClr val="black"/>
                </a:solidFill>
              </a:rPr>
              <a:t>The investigator should keep in mind the degree accuracy maintained by each investigator.</a:t>
            </a:r>
          </a:p>
        </p:txBody>
      </p:sp>
    </p:spTree>
    <p:extLst>
      <p:ext uri="{BB962C8B-B14F-4D97-AF65-F5344CB8AC3E}">
        <p14:creationId xmlns:p14="http://schemas.microsoft.com/office/powerpoint/2010/main" val="20949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102841" y="1134417"/>
            <a:ext cx="184731" cy="523220"/>
          </a:xfrm>
          <a:prstGeom prst="rect">
            <a:avLst/>
          </a:prstGeom>
        </p:spPr>
        <p:txBody>
          <a:bodyPr wrap="none">
            <a:spAutoFit/>
          </a:bodyPr>
          <a:lstStyle/>
          <a:p>
            <a:endParaRPr lang="en-US" sz="2800" dirty="0">
              <a:solidFill>
                <a:prstClr val="black"/>
              </a:solidFill>
            </a:endParaRPr>
          </a:p>
        </p:txBody>
      </p:sp>
      <p:sp>
        <p:nvSpPr>
          <p:cNvPr id="7" name="Rectangle 6"/>
          <p:cNvSpPr/>
          <p:nvPr/>
        </p:nvSpPr>
        <p:spPr>
          <a:xfrm>
            <a:off x="1287573" y="925378"/>
            <a:ext cx="8797722" cy="4978799"/>
          </a:xfrm>
          <a:prstGeom prst="rect">
            <a:avLst/>
          </a:prstGeom>
        </p:spPr>
        <p:txBody>
          <a:bodyPr wrap="square">
            <a:spAutoFit/>
          </a:bodyPr>
          <a:lstStyle/>
          <a:p>
            <a:pPr lvl="0" algn="just">
              <a:lnSpc>
                <a:spcPct val="90000"/>
              </a:lnSpc>
              <a:spcBef>
                <a:spcPts val="1000"/>
              </a:spcBef>
            </a:pPr>
            <a:r>
              <a:rPr lang="en-US" sz="2400" dirty="0">
                <a:solidFill>
                  <a:srgbClr val="FF0000"/>
                </a:solidFill>
              </a:rPr>
              <a:t>5. Time and Condition of Collection of Facts:</a:t>
            </a:r>
          </a:p>
          <a:p>
            <a:pPr lvl="0" algn="just">
              <a:lnSpc>
                <a:spcPct val="90000"/>
              </a:lnSpc>
              <a:spcBef>
                <a:spcPts val="1000"/>
              </a:spcBef>
            </a:pPr>
            <a:r>
              <a:rPr lang="en-US" sz="2400" dirty="0"/>
              <a:t>It should be ascertained before making use of available data to which period and conditions, the data was collected</a:t>
            </a:r>
          </a:p>
          <a:p>
            <a:pPr lvl="0" algn="just">
              <a:lnSpc>
                <a:spcPct val="90000"/>
              </a:lnSpc>
              <a:spcBef>
                <a:spcPts val="1000"/>
              </a:spcBef>
            </a:pPr>
            <a:r>
              <a:rPr lang="en-US" sz="2400" dirty="0">
                <a:solidFill>
                  <a:srgbClr val="FF0000"/>
                </a:solidFill>
              </a:rPr>
              <a:t>6. Comparison:</a:t>
            </a:r>
          </a:p>
          <a:p>
            <a:pPr lvl="0" algn="just">
              <a:lnSpc>
                <a:spcPct val="90000"/>
              </a:lnSpc>
              <a:spcBef>
                <a:spcPts val="1000"/>
              </a:spcBef>
            </a:pPr>
            <a:r>
              <a:rPr lang="en-US" sz="2400" dirty="0"/>
              <a:t>Investigator should keep in mind whether the secondary data’ reasonable, consistent and comparable.</a:t>
            </a:r>
          </a:p>
          <a:p>
            <a:pPr lvl="0" algn="just">
              <a:lnSpc>
                <a:spcPct val="90000"/>
              </a:lnSpc>
              <a:spcBef>
                <a:spcPts val="1000"/>
              </a:spcBef>
            </a:pPr>
            <a:r>
              <a:rPr lang="en-US" sz="2400" dirty="0">
                <a:solidFill>
                  <a:srgbClr val="FF0000"/>
                </a:solidFill>
              </a:rPr>
              <a:t>7. Test Checking:</a:t>
            </a:r>
          </a:p>
          <a:p>
            <a:pPr lvl="0" algn="just">
              <a:lnSpc>
                <a:spcPct val="90000"/>
              </a:lnSpc>
              <a:spcBef>
                <a:spcPts val="1000"/>
              </a:spcBef>
            </a:pPr>
            <a:r>
              <a:rPr lang="en-US" sz="2400" dirty="0"/>
              <a:t>The use of the secondary data must do test checking and see that totals and rates have been correctly calculated.</a:t>
            </a:r>
          </a:p>
          <a:p>
            <a:pPr lvl="0" algn="just">
              <a:lnSpc>
                <a:spcPct val="90000"/>
              </a:lnSpc>
              <a:spcBef>
                <a:spcPts val="1000"/>
              </a:spcBef>
            </a:pPr>
            <a:r>
              <a:rPr lang="en-US" sz="2400" dirty="0">
                <a:solidFill>
                  <a:srgbClr val="FF0000"/>
                </a:solidFill>
              </a:rPr>
              <a:t>8. Homogeneous Conditions:</a:t>
            </a:r>
          </a:p>
          <a:p>
            <a:pPr lvl="0" algn="just">
              <a:lnSpc>
                <a:spcPct val="90000"/>
              </a:lnSpc>
              <a:spcBef>
                <a:spcPts val="1000"/>
              </a:spcBef>
            </a:pPr>
            <a:r>
              <a:rPr lang="en-US" sz="2400" dirty="0"/>
              <a:t>It is not safe to take published statistics at their face value without knowing their means, values and limitations.</a:t>
            </a:r>
          </a:p>
        </p:txBody>
      </p:sp>
    </p:spTree>
    <p:extLst>
      <p:ext uri="{BB962C8B-B14F-4D97-AF65-F5344CB8AC3E}">
        <p14:creationId xmlns:p14="http://schemas.microsoft.com/office/powerpoint/2010/main" val="3316635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3257</TotalTime>
  <Words>852</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Arial Rounded MT Bold</vt:lpstr>
      <vt:lpstr>Bell MT</vt:lpstr>
      <vt:lpstr>Blackadder ITC</vt:lpstr>
      <vt:lpstr>Bookman Old Style</vt:lpstr>
      <vt:lpstr>Calibri</vt:lpstr>
      <vt:lpstr>Calibri Light</vt:lpstr>
      <vt:lpstr>Quicksand</vt:lpstr>
      <vt:lpstr>Office Theme</vt:lpstr>
      <vt:lpstr>PowerPoint Presentation</vt:lpstr>
      <vt:lpstr>PowerPoint Presentation</vt:lpstr>
      <vt:lpstr>PowerPoint Presentation</vt:lpstr>
      <vt:lpstr>PowerPoint Presentation</vt:lpstr>
      <vt:lpstr>Advantages of Secondary data</vt:lpstr>
      <vt:lpstr>What are the sources of secondary data</vt:lpstr>
      <vt:lpstr>PowerPoint Presentation</vt:lpstr>
      <vt:lpstr>Factors should be considered while  using secondary data in research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Research Process</dc:title>
  <dc:creator>Windows User</dc:creator>
  <cp:lastModifiedBy>user</cp:lastModifiedBy>
  <cp:revision>259</cp:revision>
  <dcterms:created xsi:type="dcterms:W3CDTF">2020-05-28T12:24:03Z</dcterms:created>
  <dcterms:modified xsi:type="dcterms:W3CDTF">2022-10-10T05:07:38Z</dcterms:modified>
</cp:coreProperties>
</file>