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4" r:id="rId1"/>
  </p:sldMasterIdLst>
  <p:notesMasterIdLst>
    <p:notesMasterId r:id="rId22"/>
  </p:notesMasterIdLst>
  <p:sldIdLst>
    <p:sldId id="290" r:id="rId2"/>
    <p:sldId id="292" r:id="rId3"/>
    <p:sldId id="256" r:id="rId4"/>
    <p:sldId id="293" r:id="rId5"/>
    <p:sldId id="264" r:id="rId6"/>
    <p:sldId id="257" r:id="rId7"/>
    <p:sldId id="265" r:id="rId8"/>
    <p:sldId id="298" r:id="rId9"/>
    <p:sldId id="296" r:id="rId10"/>
    <p:sldId id="297" r:id="rId11"/>
    <p:sldId id="291" r:id="rId12"/>
    <p:sldId id="280" r:id="rId13"/>
    <p:sldId id="295" r:id="rId14"/>
    <p:sldId id="269" r:id="rId15"/>
    <p:sldId id="258" r:id="rId16"/>
    <p:sldId id="277" r:id="rId17"/>
    <p:sldId id="278" r:id="rId18"/>
    <p:sldId id="279" r:id="rId19"/>
    <p:sldId id="282" r:id="rId20"/>
    <p:sldId id="29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outlineViewPr>
    <p:cViewPr>
      <p:scale>
        <a:sx n="33" d="100"/>
        <a:sy n="33" d="100"/>
      </p:scale>
      <p:origin x="0" y="-300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15T14:05:01.503" idx="1">
    <p:pos x="7651" y="504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B84A0-9C5D-4234-86C3-9668D993D99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4318A-A33B-4CEC-9FB1-3F0066F9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4318A-A33B-4CEC-9FB1-3F0066F9A0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30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4318A-A33B-4CEC-9FB1-3F0066F9A0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85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887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829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91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5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717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375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84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51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71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92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166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95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0.png"/><Relationship Id="rId7" Type="http://schemas.openxmlformats.org/officeDocument/2006/relationships/image" Target="../media/image23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27.gif"/><Relationship Id="rId7" Type="http://schemas.openxmlformats.org/officeDocument/2006/relationships/image" Target="../media/image29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50.png"/><Relationship Id="rId4" Type="http://schemas.openxmlformats.org/officeDocument/2006/relationships/image" Target="../media/image2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0.png"/><Relationship Id="rId4" Type="http://schemas.openxmlformats.org/officeDocument/2006/relationships/image" Target="../media/image2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0.png"/><Relationship Id="rId7" Type="http://schemas.openxmlformats.org/officeDocument/2006/relationships/image" Target="../media/image37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0.png"/><Relationship Id="rId10" Type="http://schemas.openxmlformats.org/officeDocument/2006/relationships/image" Target="../media/image40.png"/><Relationship Id="rId4" Type="http://schemas.openxmlformats.org/officeDocument/2006/relationships/image" Target="../media/image361.png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6000">
              <a:srgbClr val="92D050"/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2200275"/>
            <a:ext cx="95567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351894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5975" y="470706"/>
            <a:ext cx="3545724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/>
              <a:t>One tailed test – lower tailed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42" y="967937"/>
            <a:ext cx="3859323" cy="2551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353" y="996513"/>
            <a:ext cx="3832674" cy="25226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7300353" y="470706"/>
            <a:ext cx="3670265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/>
              <a:t>One tailed test – upper tailed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1699" y="4086064"/>
            <a:ext cx="3827462" cy="253015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001699" y="3602553"/>
            <a:ext cx="3544889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Two tailed test </a:t>
            </a:r>
          </a:p>
        </p:txBody>
      </p:sp>
    </p:spTree>
    <p:extLst>
      <p:ext uri="{BB962C8B-B14F-4D97-AF65-F5344CB8AC3E}">
        <p14:creationId xmlns:p14="http://schemas.microsoft.com/office/powerpoint/2010/main" val="158343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2">
                <a:lumMod val="20000"/>
                <a:lumOff val="80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0186" y="1315064"/>
            <a:ext cx="2137594" cy="72390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dirty="0"/>
              <a:t>t -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942" y="2635403"/>
            <a:ext cx="9591675" cy="2089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(A) t- test of population one sample mean</a:t>
            </a:r>
          </a:p>
          <a:p>
            <a:pPr marL="0" indent="0">
              <a:buNone/>
            </a:pPr>
            <a:r>
              <a:rPr lang="en-US" dirty="0"/>
              <a:t>(B) t-test for difference between two population sample mean</a:t>
            </a:r>
          </a:p>
        </p:txBody>
      </p:sp>
    </p:spTree>
    <p:extLst>
      <p:ext uri="{BB962C8B-B14F-4D97-AF65-F5344CB8AC3E}">
        <p14:creationId xmlns:p14="http://schemas.microsoft.com/office/powerpoint/2010/main" val="3636668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2">
                <a:lumMod val="20000"/>
                <a:lumOff val="80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9689" y="432904"/>
            <a:ext cx="4339412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AutoNum type="alphaUcParenBoth"/>
            </a:pPr>
            <a:r>
              <a:rPr lang="en-US" sz="2800" dirty="0"/>
              <a:t>t-test of the population</a:t>
            </a:r>
          </a:p>
          <a:p>
            <a:r>
              <a:rPr lang="en-US" sz="2800" dirty="0"/>
              <a:t>     one sample mean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7029" y="2111900"/>
                <a:ext cx="2011937" cy="8989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b="0" dirty="0"/>
                  <a:t>t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/√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29" y="2111900"/>
                <a:ext cx="2011937" cy="898964"/>
              </a:xfrm>
              <a:prstGeom prst="rect">
                <a:avLst/>
              </a:prstGeom>
              <a:blipFill rotWithShape="0">
                <a:blip r:embed="rId2"/>
                <a:stretch>
                  <a:fillRect l="-15152" t="-8108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64906" y="5379108"/>
                <a:ext cx="9379207" cy="1046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u="sng" dirty="0">
                    <a:latin typeface="Arial" panose="020B0604020202020204" pitchFamily="34" charset="0"/>
                  </a:rPr>
                  <a:t>The decision rule is: </a:t>
                </a:r>
              </a:p>
              <a:p>
                <a:endParaRPr lang="en-US" sz="1400" dirty="0">
                  <a:latin typeface="Arial" panose="020B0604020202020204" pitchFamily="34" charset="0"/>
                </a:endParaRPr>
              </a:p>
              <a:p>
                <a:r>
                  <a:rPr lang="en-US" sz="2400" b="0" i="0" dirty="0">
                    <a:effectLst/>
                    <a:latin typeface="Arial" panose="020B0604020202020204" pitchFamily="34" charset="0"/>
                  </a:rPr>
                  <a:t>For two tailed test: </a:t>
                </a:r>
                <a:r>
                  <a:rPr lang="en-US" sz="2400" dirty="0">
                    <a:latin typeface="Arial" panose="020B0604020202020204" pitchFamily="34" charset="0"/>
                  </a:rPr>
                  <a:t>Reject H</a:t>
                </a:r>
                <a:r>
                  <a:rPr lang="en-US" sz="2400" baseline="-25000" dirty="0">
                    <a:latin typeface="Arial" panose="020B0604020202020204" pitchFamily="34" charset="0"/>
                  </a:rPr>
                  <a:t>0</a:t>
                </a:r>
                <a:r>
                  <a:rPr lang="en-US" sz="2400" dirty="0">
                    <a:latin typeface="Arial" panose="020B0604020202020204" pitchFamily="34" charset="0"/>
                  </a:rPr>
                  <a:t> if calculated of t 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</a:rPr>
                  <a:t> critical (table) value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06" y="5379108"/>
                <a:ext cx="9379207" cy="1046440"/>
              </a:xfrm>
              <a:prstGeom prst="rect">
                <a:avLst/>
              </a:prstGeom>
              <a:blipFill rotWithShape="0">
                <a:blip r:embed="rId3"/>
                <a:stretch>
                  <a:fillRect l="-975" t="-4070" b="-1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1319249" y="2118529"/>
            <a:ext cx="18825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18315" y="1518684"/>
            <a:ext cx="46939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</a:rPr>
              <a:t>The formula for calculating t- score : 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54838" y="3311726"/>
                <a:ext cx="3235795" cy="75155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/>
                  <a:t> s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−1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</m:t>
                        </m:r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sz="2400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−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Σ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baseline="30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den>
                        </m:f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</m:t>
                    </m:r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838" y="3311726"/>
                <a:ext cx="3235795" cy="751552"/>
              </a:xfrm>
              <a:prstGeom prst="rect">
                <a:avLst/>
              </a:prstGeom>
              <a:blipFill rotWithShape="0">
                <a:blip r:embed="rId4"/>
                <a:stretch>
                  <a:fillRect l="-3766" b="-40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1236247" y="3017493"/>
            <a:ext cx="1018591" cy="8465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136854" y="2103297"/>
            <a:ext cx="35941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with </a:t>
            </a:r>
            <a:r>
              <a:rPr lang="en-US" sz="2000" b="1" dirty="0" err="1"/>
              <a:t>d.f.</a:t>
            </a:r>
            <a:r>
              <a:rPr lang="en-US" sz="2000" b="1" dirty="0"/>
              <a:t> = n</a:t>
            </a:r>
            <a:r>
              <a:rPr lang="en-US" sz="2000" b="1" dirty="0">
                <a:sym typeface="Symbol" panose="05050102010706020507" pitchFamily="18" charset="2"/>
              </a:rPr>
              <a:t> 1, when the value </a:t>
            </a:r>
          </a:p>
          <a:p>
            <a:r>
              <a:rPr lang="en-US" sz="2000" b="1" dirty="0">
                <a:sym typeface="Symbol" panose="05050102010706020507" pitchFamily="18" charset="2"/>
              </a:rPr>
              <a:t>of </a:t>
            </a:r>
            <a:r>
              <a:rPr lang="en-US" sz="2400" b="1" dirty="0">
                <a:solidFill>
                  <a:srgbClr val="C00000"/>
                </a:solidFill>
                <a:sym typeface="Symbol" panose="05050102010706020507" pitchFamily="18" charset="2"/>
              </a:rPr>
              <a:t>s</a:t>
            </a:r>
            <a:r>
              <a:rPr lang="en-US" sz="2000" b="1" dirty="0">
                <a:sym typeface="Symbol" panose="05050102010706020507" pitchFamily="18" charset="2"/>
              </a:rPr>
              <a:t> is given and n 30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61575" y="3734016"/>
                <a:ext cx="1150443" cy="52411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=18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575" y="3734016"/>
                <a:ext cx="1150443" cy="5241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61575" y="1383511"/>
                <a:ext cx="2349939" cy="52495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575" y="1383511"/>
                <a:ext cx="2349939" cy="52495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5933318" y="622374"/>
            <a:ext cx="6026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</a:rPr>
              <a:t>Degree of freedom : Number of values we can choose freely</a:t>
            </a:r>
            <a:endParaRPr 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124347" y="2291742"/>
                <a:ext cx="4872038" cy="107721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</a:rPr>
                  <a:t>We are free to give values to 4 variables, and then we are no longer free to specify the fifth variable. It is determined automatically. With 5 sample values, four degrees of freedom (5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1=4)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</a:rPr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347" y="2291742"/>
                <a:ext cx="4872038" cy="1077218"/>
              </a:xfrm>
              <a:prstGeom prst="rect">
                <a:avLst/>
              </a:prstGeom>
              <a:blipFill rotWithShape="0">
                <a:blip r:embed="rId7"/>
                <a:stretch>
                  <a:fillRect l="-624" t="-1117" b="-502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701701" y="3714355"/>
                <a:ext cx="3294684" cy="5847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</a:rPr>
                  <a:t>With two sample values, </a:t>
                </a:r>
              </a:p>
              <a:p>
                <a:r>
                  <a:rPr lang="en-US" sz="1600" dirty="0">
                    <a:latin typeface="Arial" panose="020B0604020202020204" pitchFamily="34" charset="0"/>
                  </a:rPr>
                  <a:t>one degree of freedom (2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1=1)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</a:rPr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701" y="3714355"/>
                <a:ext cx="3294684" cy="584775"/>
              </a:xfrm>
              <a:prstGeom prst="rect">
                <a:avLst/>
              </a:prstGeom>
              <a:blipFill rotWithShape="0">
                <a:blip r:embed="rId8"/>
                <a:stretch>
                  <a:fillRect l="-737" t="-2041" b="-1020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7236544" y="3987879"/>
            <a:ext cx="7523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499067" y="1918794"/>
            <a:ext cx="615123" cy="422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34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3" grpId="0" animBg="1"/>
      <p:bldP spid="12" grpId="0"/>
      <p:bldP spid="7" grpId="0" animBg="1"/>
      <p:bldP spid="9" grpId="0" animBg="1"/>
      <p:bldP spid="14" grpId="0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3" y="357188"/>
            <a:ext cx="7248527" cy="629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34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134" y="810106"/>
            <a:ext cx="8414829" cy="93970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weight and standard deviation of a random sample of 12 students are 65.4 kg and 2.1 kg respectively in a college. Do the data support the hypothesis that the mean weight of all students in the college is 64 kg?</a:t>
            </a:r>
          </a:p>
        </p:txBody>
      </p:sp>
      <p:pic>
        <p:nvPicPr>
          <p:cNvPr id="3074" name="Picture 2" descr="http://sphweb.bumc.bu.edu/otlt/MPH-Modules/BS/BS704_HypothesisTest-Means-Proportions/ada-referenc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338" y="-841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ttp://sphweb.bumc.bu.edu/otlt/MPH-Modules/BS/BS704_HypothesisTest-Means-Proportions/lessonimages/equation_image15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63" y="-84138"/>
            <a:ext cx="123825" cy="18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65695" y="4650820"/>
                <a:ext cx="1773863" cy="6431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b="0" dirty="0"/>
                  <a:t>t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= 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695" y="4650820"/>
                <a:ext cx="1773863" cy="643189"/>
              </a:xfrm>
              <a:prstGeom prst="rect">
                <a:avLst/>
              </a:prstGeom>
              <a:blipFill rotWithShape="0">
                <a:blip r:embed="rId4"/>
                <a:stretch>
                  <a:fillRect l="-12027" t="-7619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88195" y="4655316"/>
                <a:ext cx="4978484" cy="6365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65.4 −64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2.1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sz="2400" dirty="0"/>
                  <a:t>=2.309 (calculated value)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195" y="4655316"/>
                <a:ext cx="4978484" cy="636521"/>
              </a:xfrm>
              <a:prstGeom prst="rect">
                <a:avLst/>
              </a:prstGeom>
              <a:blipFill rotWithShape="0">
                <a:blip r:embed="rId5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614871" y="5462782"/>
            <a:ext cx="10809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b="1" dirty="0"/>
          </a:p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5.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Result and Conclusion: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Critical value of t with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d.f.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11 at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α = 0.05 level of significance is 2.201. The calculated value of 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greater than critical value . So null hypothesis is rejected.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29134" y="2142796"/>
            <a:ext cx="776330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1.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Set up hypotheses 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μ = 64    H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μ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64                 </a:t>
            </a:r>
          </a:p>
          <a:p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2.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level of significance: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α = 0.05</a:t>
            </a:r>
          </a:p>
        </p:txBody>
      </p:sp>
      <p:sp>
        <p:nvSpPr>
          <p:cNvPr id="7" name="Rectangle 6"/>
          <p:cNvSpPr/>
          <p:nvPr/>
        </p:nvSpPr>
        <p:spPr>
          <a:xfrm>
            <a:off x="429134" y="3170107"/>
            <a:ext cx="75147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Step 3.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 Set up decision rule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.  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r>
              <a:rPr lang="en-US" sz="20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: μ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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64, with a t- test statistic and selected α = 0.05 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with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d.f.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= n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 1,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Reject H</a:t>
            </a:r>
            <a:r>
              <a:rPr lang="en-US" sz="20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 if t </a:t>
            </a:r>
            <a:r>
              <a:rPr lang="en-US" sz="2000" u="sng" dirty="0">
                <a:solidFill>
                  <a:srgbClr val="000000"/>
                </a:solidFill>
                <a:latin typeface="Arial" panose="020B0604020202020204" pitchFamily="34" charset="0"/>
              </a:rPr>
              <a:t>&gt;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 2.201.</a:t>
            </a:r>
          </a:p>
        </p:txBody>
      </p:sp>
      <p:sp>
        <p:nvSpPr>
          <p:cNvPr id="8" name="Rectangle 7"/>
          <p:cNvSpPr/>
          <p:nvPr/>
        </p:nvSpPr>
        <p:spPr>
          <a:xfrm>
            <a:off x="429134" y="4699060"/>
            <a:ext cx="3718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4.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Test statistic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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30):  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613008" y="4622366"/>
            <a:ext cx="22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60938" y="168563"/>
            <a:ext cx="4648548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1: one sample mean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8704" y="713410"/>
            <a:ext cx="3171267" cy="18053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3926" y="689103"/>
            <a:ext cx="3142690" cy="3637046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9567862" y="3240024"/>
            <a:ext cx="1103313" cy="0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39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" grpId="0"/>
      <p:bldP spid="4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323" y="263701"/>
            <a:ext cx="4413692" cy="503346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2800" b="1" dirty="0"/>
              <a:t>Problem 2: one sample mean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323" y="889594"/>
            <a:ext cx="9101573" cy="115303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/>
              <a:t>A sample of 10 students of BBA 3</a:t>
            </a:r>
            <a:r>
              <a:rPr lang="en-US" sz="2400" baseline="30000" dirty="0"/>
              <a:t>rd</a:t>
            </a:r>
            <a:r>
              <a:rPr lang="en-US" sz="2400" dirty="0"/>
              <a:t> year indicated that the marks obtained by them are as follows: 10, 12, 14, 13, 11, 10, 9, 8, 12, 11. To whether the mean mark obtained by all the students is 14.</a:t>
            </a:r>
          </a:p>
        </p:txBody>
      </p:sp>
      <p:sp>
        <p:nvSpPr>
          <p:cNvPr id="9" name="Rectangle 8"/>
          <p:cNvSpPr/>
          <p:nvPr/>
        </p:nvSpPr>
        <p:spPr>
          <a:xfrm>
            <a:off x="612323" y="2071086"/>
            <a:ext cx="776330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1.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Set up hypotheses 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μ = 14    H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μ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14                 </a:t>
            </a:r>
          </a:p>
          <a:p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2.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level of significance: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α = 0.05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12323" y="2898614"/>
                <a:ext cx="8724165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Step 3.</a:t>
                </a:r>
                <a:r>
                  <a:rPr lang="en-US" sz="200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 Set up decision rule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.  </a:t>
                </a: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H</a:t>
                </a:r>
                <a:r>
                  <a:rPr lang="en-US" sz="2000" baseline="-25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1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: μ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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14, with a t- test statistic and selected α = 0.05 with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d.f.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= n 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 1, 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Reject H</a:t>
                </a:r>
                <a:r>
                  <a:rPr lang="en-US" sz="2000" baseline="-25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0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if t 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2.201.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23" y="2898614"/>
                <a:ext cx="8724165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698" t="-2395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588200" y="4022025"/>
            <a:ext cx="3718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4.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Test statistic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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30):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95267" y="3960090"/>
                <a:ext cx="2490136" cy="6431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b="0" dirty="0"/>
                  <a:t>  t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= 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267" y="3960090"/>
                <a:ext cx="2490136" cy="643189"/>
              </a:xfrm>
              <a:prstGeom prst="rect">
                <a:avLst/>
              </a:prstGeom>
              <a:blipFill rotWithShape="0">
                <a:blip r:embed="rId4"/>
                <a:stretch>
                  <a:fillRect l="-1956" t="-7619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52202" y="4647260"/>
                <a:ext cx="4978484" cy="6773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11 −14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1.83/</m:t>
                        </m:r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sz="2400" dirty="0"/>
                  <a:t>= 5.18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202" y="4647260"/>
                <a:ext cx="4978484" cy="677365"/>
              </a:xfrm>
              <a:prstGeom prst="rect">
                <a:avLst/>
              </a:prstGeom>
              <a:blipFill rotWithShape="0"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4860564" y="3931636"/>
            <a:ext cx="22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1761389"/>
                  </p:ext>
                </p:extLst>
              </p:nvPr>
            </p:nvGraphicFramePr>
            <p:xfrm>
              <a:off x="9806330" y="153199"/>
              <a:ext cx="2266284" cy="4450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331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3314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  <a:r>
                            <a:rPr lang="en-US" baseline="30000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144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196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169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144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Σ</m:t>
                              </m:r>
                            </m:oMath>
                          </a14:m>
                          <a:r>
                            <a:rPr lang="en-US" dirty="0"/>
                            <a:t>x=110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Σ</m:t>
                              </m:r>
                            </m:oMath>
                          </a14:m>
                          <a:r>
                            <a:rPr lang="en-US" dirty="0"/>
                            <a:t>x</a:t>
                          </a:r>
                          <a:r>
                            <a:rPr lang="en-US" baseline="30000" dirty="0"/>
                            <a:t>2</a:t>
                          </a:r>
                          <a:r>
                            <a:rPr lang="en-US" dirty="0"/>
                            <a:t>=1240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1761389"/>
                  </p:ext>
                </p:extLst>
              </p:nvPr>
            </p:nvGraphicFramePr>
            <p:xfrm>
              <a:off x="9806330" y="153199"/>
              <a:ext cx="2266284" cy="4450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33142"/>
                    <a:gridCol w="1133142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r>
                            <a:rPr lang="en-US" baseline="30000" dirty="0" smtClean="0"/>
                            <a:t>2</a:t>
                          </a:r>
                          <a:endParaRPr lang="en-US" baseline="30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144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196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169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121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144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121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535" t="-1106557" r="-100535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01075" t="-1106557" r="-1075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055990" y="3726406"/>
                <a:ext cx="1519519" cy="529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110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990" y="3726406"/>
                <a:ext cx="1519519" cy="529504"/>
              </a:xfrm>
              <a:prstGeom prst="rect">
                <a:avLst/>
              </a:prstGeom>
              <a:blipFill rotWithShape="0">
                <a:blip r:embed="rId7"/>
                <a:stretch>
                  <a:fillRect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7131318" y="3891601"/>
            <a:ext cx="148626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055990" y="5361188"/>
                <a:ext cx="4106044" cy="6263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/>
                  <a:t>s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10 −1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1240 −  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110</m:t>
                                </m:r>
                              </m:e>
                            </m:d>
                            <m:r>
                              <a:rPr lang="en-US" sz="2000" b="0" i="1" baseline="30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10</m:t>
                            </m:r>
                          </m:den>
                        </m:f>
                      </m:e>
                    </m:ra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=1.83</m:t>
                    </m:r>
                  </m:oMath>
                </a14:m>
                <a:r>
                  <a:rPr lang="en-US" sz="3200" dirty="0"/>
                  <a:t> 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990" y="5361188"/>
                <a:ext cx="4106044" cy="626325"/>
              </a:xfrm>
              <a:prstGeom prst="rect">
                <a:avLst/>
              </a:prstGeom>
              <a:blipFill rotWithShape="0">
                <a:blip r:embed="rId8"/>
                <a:stretch>
                  <a:fillRect l="-4451" b="-1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7005594" y="4255253"/>
            <a:ext cx="1670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d.f.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= 10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 1=9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859814" y="5915484"/>
            <a:ext cx="10809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b="1" dirty="0"/>
          </a:p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5.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Result and Conclusion: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Critical value of t with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d.f.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9 at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α = 0.05 level of significance is 2.262. The calculated value of 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greater than critical value . So null hypothesis is rejected.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45095" y="4095421"/>
            <a:ext cx="0" cy="1870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3926" y="689103"/>
            <a:ext cx="3142690" cy="38608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79854" y="4549995"/>
                <a:ext cx="3391309" cy="7515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/>
                  <a:t> s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−1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</m:t>
                        </m:r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sz="2400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−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Σ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baseline="30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den>
                        </m:f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</m:t>
                    </m:r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854" y="4549995"/>
                <a:ext cx="3391309" cy="751552"/>
              </a:xfrm>
              <a:prstGeom prst="rect">
                <a:avLst/>
              </a:prstGeom>
              <a:blipFill rotWithShape="0">
                <a:blip r:embed="rId10"/>
                <a:stretch>
                  <a:fillRect l="-3597" b="-40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001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4" grpId="0"/>
      <p:bldP spid="15" grpId="0"/>
      <p:bldP spid="5" grpId="0"/>
      <p:bldP spid="24" grpId="0"/>
      <p:bldP spid="23" grpId="0"/>
      <p:bldP spid="26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2103" y="510481"/>
            <a:ext cx="8313309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(B)  t- test for difference between two sample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20215" y="1084411"/>
                <a:ext cx="783798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latin typeface="Open Sans"/>
                  </a:rPr>
                  <a:t>When </a:t>
                </a:r>
                <a:r>
                  <a:rPr lang="en-US" sz="2400" dirty="0">
                    <a:solidFill>
                      <a:schemeClr val="tx1"/>
                    </a:solidFill>
                    <a:latin typeface="Open Sans"/>
                  </a:rPr>
                  <a:t>sample variance ( s</a:t>
                </a:r>
                <a14:m>
                  <m:oMath xmlns:m="http://schemas.openxmlformats.org/officeDocument/2006/math">
                    <m:r>
                      <a:rPr lang="en-US" sz="2400" b="0" i="1" baseline="-1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400" b="0" i="1" baseline="2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Open Sans"/>
                  </a:rPr>
                  <a:t>  and s</a:t>
                </a:r>
                <a14:m>
                  <m:oMath xmlns:m="http://schemas.openxmlformats.org/officeDocument/2006/math">
                    <m:r>
                      <a:rPr lang="en-US" sz="2400" b="0" i="1" baseline="-1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baseline="2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Open Sans"/>
                  </a:rPr>
                  <a:t> ) are given and sample size is </a:t>
                </a:r>
                <a:r>
                  <a:rPr lang="en-US" sz="2400" dirty="0">
                    <a:latin typeface="Open Sans"/>
                  </a:rPr>
                  <a:t>less than 30.</a:t>
                </a:r>
                <a:r>
                  <a:rPr lang="en-US" sz="2400" dirty="0">
                    <a:solidFill>
                      <a:schemeClr val="tx1"/>
                    </a:solidFill>
                    <a:latin typeface="Open Sans"/>
                  </a:rPr>
                  <a:t> (n</a:t>
                </a:r>
                <a:r>
                  <a:rPr lang="en-US" sz="2400" baseline="-12000" dirty="0">
                    <a:solidFill>
                      <a:schemeClr val="tx1"/>
                    </a:solidFill>
                    <a:latin typeface="Open Sans"/>
                  </a:rPr>
                  <a:t>1</a:t>
                </a:r>
                <a:r>
                  <a:rPr lang="en-US" sz="2400" dirty="0">
                    <a:solidFill>
                      <a:schemeClr val="tx1"/>
                    </a:solidFill>
                    <a:latin typeface="Open Sans"/>
                    <a:sym typeface="Symbol" panose="05050102010706020507" pitchFamily="18" charset="2"/>
                  </a:rPr>
                  <a:t></a:t>
                </a:r>
                <a:r>
                  <a:rPr lang="en-US" sz="2400" dirty="0">
                    <a:solidFill>
                      <a:schemeClr val="tx1"/>
                    </a:solidFill>
                    <a:latin typeface="Open Sans"/>
                  </a:rPr>
                  <a:t>30 and n</a:t>
                </a:r>
                <a:r>
                  <a:rPr lang="en-US" sz="2400" baseline="-12000" dirty="0">
                    <a:solidFill>
                      <a:schemeClr val="tx1"/>
                    </a:solidFill>
                    <a:latin typeface="Open Sans"/>
                  </a:rPr>
                  <a:t>2</a:t>
                </a:r>
                <a:r>
                  <a:rPr lang="en-US" sz="2400" dirty="0">
                    <a:solidFill>
                      <a:schemeClr val="tx1"/>
                    </a:solidFill>
                    <a:latin typeface="Open Sans"/>
                    <a:sym typeface="Symbol" panose="05050102010706020507" pitchFamily="18" charset="2"/>
                  </a:rPr>
                  <a:t></a:t>
                </a:r>
                <a:r>
                  <a:rPr lang="en-US" sz="2400" dirty="0">
                    <a:solidFill>
                      <a:schemeClr val="tx1"/>
                    </a:solidFill>
                    <a:latin typeface="Open Sans"/>
                  </a:rPr>
                  <a:t>30):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15" y="1084411"/>
                <a:ext cx="7837985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1244" t="-5147"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417618" y="1734990"/>
                <a:ext cx="309489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/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baseline="-2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618" y="1734990"/>
                <a:ext cx="3094893" cy="9233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7703502" y="165216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1243417" y="2287811"/>
            <a:ext cx="1186543" cy="523220"/>
          </a:xfrm>
          <a:prstGeom prst="borderCallout1">
            <a:avLst>
              <a:gd name="adj1" fmla="val 112100"/>
              <a:gd name="adj2" fmla="val 55446"/>
              <a:gd name="adj3" fmla="val 173870"/>
              <a:gd name="adj4" fmla="val 87984"/>
            </a:avLst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n>
                  <a:solidFill>
                    <a:srgbClr val="C00000"/>
                  </a:solidFill>
                </a:ln>
                <a:sym typeface="Symbol" panose="05050102010706020507" pitchFamily="18" charset="2"/>
              </a:rPr>
              <a:t></a:t>
            </a:r>
            <a:r>
              <a:rPr lang="en-US" sz="1400" dirty="0">
                <a:ln>
                  <a:solidFill>
                    <a:srgbClr val="C00000"/>
                  </a:solidFill>
                </a:ln>
              </a:rPr>
              <a:t>x</a:t>
            </a:r>
            <a:r>
              <a:rPr lang="en-US" sz="1400" baseline="-20000" dirty="0">
                <a:ln>
                  <a:solidFill>
                    <a:srgbClr val="C00000"/>
                  </a:solidFill>
                </a:ln>
              </a:rPr>
              <a:t>1</a:t>
            </a:r>
            <a:r>
              <a:rPr lang="en-US" sz="1400" dirty="0">
                <a:ln>
                  <a:solidFill>
                    <a:srgbClr val="C00000"/>
                  </a:solidFill>
                </a:ln>
              </a:rPr>
              <a:t> = mean of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n>
                  <a:solidFill>
                    <a:srgbClr val="C00000"/>
                  </a:solidFill>
                </a:ln>
              </a:rPr>
              <a:t> 1</a:t>
            </a:r>
            <a:r>
              <a:rPr lang="en-US" sz="1400" baseline="30000" dirty="0">
                <a:ln>
                  <a:solidFill>
                    <a:srgbClr val="C00000"/>
                  </a:solidFill>
                </a:ln>
              </a:rPr>
              <a:t>st</a:t>
            </a:r>
            <a:r>
              <a:rPr lang="en-US" sz="1400" dirty="0">
                <a:ln>
                  <a:solidFill>
                    <a:srgbClr val="C00000"/>
                  </a:solidFill>
                </a:ln>
              </a:rPr>
              <a:t> sample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3031921" y="2277693"/>
            <a:ext cx="1212191" cy="523220"/>
          </a:xfrm>
          <a:prstGeom prst="borderCallout1">
            <a:avLst>
              <a:gd name="adj1" fmla="val 105143"/>
              <a:gd name="adj2" fmla="val 40356"/>
              <a:gd name="adj3" fmla="val 177757"/>
              <a:gd name="adj4" fmla="val -3333"/>
            </a:avLst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n>
                  <a:solidFill>
                    <a:srgbClr val="C00000"/>
                  </a:solidFill>
                </a:ln>
                <a:sym typeface="Symbol" panose="05050102010706020507" pitchFamily="18" charset="2"/>
              </a:rPr>
              <a:t></a:t>
            </a:r>
            <a:r>
              <a:rPr lang="en-US" sz="1400" dirty="0">
                <a:ln>
                  <a:solidFill>
                    <a:srgbClr val="C00000"/>
                  </a:solidFill>
                </a:ln>
              </a:rPr>
              <a:t>X</a:t>
            </a:r>
            <a:r>
              <a:rPr lang="en-US" sz="1400" baseline="-20000" dirty="0">
                <a:ln>
                  <a:solidFill>
                    <a:srgbClr val="C00000"/>
                  </a:solidFill>
                </a:ln>
              </a:rPr>
              <a:t>2</a:t>
            </a:r>
            <a:r>
              <a:rPr lang="en-US" sz="1400" dirty="0">
                <a:ln>
                  <a:solidFill>
                    <a:srgbClr val="C00000"/>
                  </a:solidFill>
                </a:ln>
              </a:rPr>
              <a:t> = Mean of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n>
                  <a:solidFill>
                    <a:srgbClr val="C00000"/>
                  </a:solidFill>
                </a:ln>
              </a:rPr>
              <a:t> 2</a:t>
            </a:r>
            <a:r>
              <a:rPr lang="en-US" sz="1400" baseline="30000" dirty="0">
                <a:ln>
                  <a:solidFill>
                    <a:srgbClr val="C00000"/>
                  </a:solidFill>
                </a:ln>
              </a:rPr>
              <a:t>nd</a:t>
            </a:r>
            <a:r>
              <a:rPr lang="en-US" sz="1400" dirty="0">
                <a:ln>
                  <a:solidFill>
                    <a:srgbClr val="C00000"/>
                  </a:solidFill>
                </a:ln>
              </a:rPr>
              <a:t> sample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11975" y="3354082"/>
                <a:ext cx="2035970" cy="13254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dirty="0"/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baseline="-12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baseline="-1200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b="0" i="1" baseline="-12000" smtClean="0">
                            <a:latin typeface="Cambria Math" panose="02040503050406030204" pitchFamily="18" charset="0"/>
                          </a:rPr>
                          <m:t>𝑠</m:t>
                        </m:r>
                        <m:rad>
                          <m:radPr>
                            <m:degHide m:val="on"/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4000" b="0" i="1" baseline="-120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+ </m:t>
                            </m:r>
                            <m:f>
                              <m:f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4000" b="0" i="1" baseline="-120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975" y="3354082"/>
                <a:ext cx="2035970" cy="1325427"/>
              </a:xfrm>
              <a:prstGeom prst="rect">
                <a:avLst/>
              </a:prstGeom>
              <a:blipFill rotWithShape="0">
                <a:blip r:embed="rId4"/>
                <a:stretch>
                  <a:fillRect l="-12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2143127" y="3354082"/>
            <a:ext cx="2000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38455" y="3377890"/>
            <a:ext cx="2000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619582" y="3530093"/>
            <a:ext cx="26991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Open Sans"/>
              </a:rPr>
              <a:t>With </a:t>
            </a:r>
            <a:r>
              <a:rPr lang="en-US" sz="2000" b="1" dirty="0" err="1">
                <a:latin typeface="Open Sans"/>
              </a:rPr>
              <a:t>d.f.</a:t>
            </a:r>
            <a:r>
              <a:rPr lang="en-US" sz="2000" b="1" dirty="0">
                <a:latin typeface="Open Sans"/>
              </a:rPr>
              <a:t> = n</a:t>
            </a:r>
            <a:r>
              <a:rPr lang="en-US" sz="2000" b="1" baseline="-25000" dirty="0">
                <a:latin typeface="Open Sans"/>
              </a:rPr>
              <a:t>1</a:t>
            </a:r>
            <a:r>
              <a:rPr lang="en-US" sz="2000" b="1" dirty="0">
                <a:latin typeface="Open Sans"/>
              </a:rPr>
              <a:t> + n</a:t>
            </a:r>
            <a:r>
              <a:rPr lang="en-US" sz="2000" b="1" baseline="-25000" dirty="0">
                <a:latin typeface="Open Sans"/>
              </a:rPr>
              <a:t>2</a:t>
            </a:r>
            <a:r>
              <a:rPr lang="en-US" sz="2000" b="1" dirty="0">
                <a:latin typeface="Open Sans"/>
              </a:rPr>
              <a:t> </a:t>
            </a:r>
            <a:r>
              <a:rPr lang="en-US" sz="2000" b="1" dirty="0">
                <a:latin typeface="Open Sans"/>
                <a:sym typeface="Symbol" panose="05050102010706020507" pitchFamily="18" charset="2"/>
              </a:rPr>
              <a:t> 2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84359" y="3910749"/>
                <a:ext cx="5488701" cy="10021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dirty="0"/>
                  <a:t>Here, s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3200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−1</m:t>
                                </m:r>
                              </m:e>
                            </m:d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3200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200" i="1" baseline="30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3200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3200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 baseline="30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200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200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−2</m:t>
                            </m:r>
                          </m:den>
                        </m:f>
                      </m:e>
                    </m:ra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359" y="3910749"/>
                <a:ext cx="5488701" cy="1002134"/>
              </a:xfrm>
              <a:prstGeom prst="rect">
                <a:avLst/>
              </a:prstGeom>
              <a:blipFill rotWithShape="0">
                <a:blip r:embed="rId5"/>
                <a:stretch>
                  <a:fillRect l="-4440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620215" y="5544888"/>
            <a:ext cx="7963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decision rule </a:t>
            </a:r>
            <a:r>
              <a:rPr lang="en-US" sz="2400" dirty="0">
                <a:latin typeface="Arial" panose="020B0604020202020204" pitchFamily="34" charset="0"/>
              </a:rPr>
              <a:t>: If calculated value if less than  table value then null hypothesis is accepted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067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0888"/>
            <a:ext cx="2990850" cy="477837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3600" dirty="0"/>
              <a:t>Problem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5802"/>
            <a:ext cx="10515600" cy="117240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/>
              <a:t>A social investigation committee is conducting an investigation in comparable jobs between male and female worker. Male and female workers are paid identical wages and following information are given: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27049"/>
              </p:ext>
            </p:extLst>
          </p:nvPr>
        </p:nvGraphicFramePr>
        <p:xfrm>
          <a:off x="2692868" y="2998033"/>
          <a:ext cx="6715593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3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8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women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Number</a:t>
                      </a:r>
                      <a:r>
                        <a:rPr lang="en-US" sz="2400" baseline="0" dirty="0"/>
                        <a:t> of workers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Mean</a:t>
                      </a:r>
                      <a:r>
                        <a:rPr lang="en-US" sz="2400" baseline="0" dirty="0"/>
                        <a:t> salary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Standard salary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Tk. 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Tk. 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80570" y="5228122"/>
            <a:ext cx="10873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Test the significant difference between mean salaries of male and female.</a:t>
            </a:r>
          </a:p>
        </p:txBody>
      </p:sp>
    </p:spTree>
    <p:extLst>
      <p:ext uri="{BB962C8B-B14F-4D97-AF65-F5344CB8AC3E}">
        <p14:creationId xmlns:p14="http://schemas.microsoft.com/office/powerpoint/2010/main" val="2074365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65201" y="737365"/>
                <a:ext cx="9424051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AutoNum type="arabicPeriod"/>
                </a:pPr>
                <a:r>
                  <a:rPr lang="en-US" sz="2400" dirty="0">
                    <a:solidFill>
                      <a:srgbClr val="C00000"/>
                    </a:solidFill>
                  </a:rPr>
                  <a:t>Hypothesis: </a:t>
                </a:r>
              </a:p>
              <a:p>
                <a:r>
                  <a:rPr lang="en-US" sz="2400" dirty="0"/>
                  <a:t>H</a:t>
                </a:r>
                <a:r>
                  <a:rPr lang="en-US" sz="2400" baseline="-12000" dirty="0"/>
                  <a:t>0</a:t>
                </a:r>
                <a:r>
                  <a:rPr lang="en-US" sz="2400" dirty="0"/>
                  <a:t>: There is no significant difference between salary   of male and female. </a:t>
                </a:r>
                <a:endParaRPr lang="en-US" sz="2400" b="0" baseline="-8000" dirty="0">
                  <a:ea typeface="Cambria Math" panose="02040503050406030204" pitchFamily="18" charset="0"/>
                </a:endParaRPr>
              </a:p>
              <a:p>
                <a:r>
                  <a:rPr lang="en-US" sz="2400" dirty="0"/>
                  <a:t>H</a:t>
                </a:r>
                <a:r>
                  <a:rPr lang="en-US" sz="2400" baseline="-12000" dirty="0"/>
                  <a:t>1</a:t>
                </a:r>
                <a:r>
                  <a:rPr lang="en-US" sz="2400" dirty="0"/>
                  <a:t>: There is significant difference between salary of male and female </a:t>
                </a:r>
                <a:endParaRPr lang="en-US" sz="2400" baseline="-8000" dirty="0"/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2. Alpha (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) : </a:t>
                </a:r>
                <a:r>
                  <a:rPr lang="en-US" sz="2400" dirty="0"/>
                  <a:t>Assume that Level of significance (Alpha) :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/>
                  <a:t> = 0.05</a:t>
                </a: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3. Decision rule: </a:t>
                </a:r>
                <a:r>
                  <a:rPr lang="en-US" sz="2400" dirty="0"/>
                  <a:t>If calculated value of t is less than critical value, null hypothesis (H</a:t>
                </a:r>
                <a:r>
                  <a:rPr lang="en-US" sz="2400" baseline="-12000" dirty="0"/>
                  <a:t>0</a:t>
                </a:r>
                <a:r>
                  <a:rPr lang="en-US" sz="2400" dirty="0"/>
                  <a:t>) will be accepted.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01" y="737365"/>
                <a:ext cx="9424051" cy="2308324"/>
              </a:xfrm>
              <a:prstGeom prst="rect">
                <a:avLst/>
              </a:prstGeom>
              <a:blipFill rotWithShape="0">
                <a:blip r:embed="rId2"/>
                <a:stretch>
                  <a:fillRect l="-1035" t="-2375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919162" y="3332026"/>
            <a:ext cx="2086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4. Test statistic: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73129" y="4683807"/>
                <a:ext cx="2708545" cy="11004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400" dirty="0"/>
                  <a:t> </a:t>
                </a:r>
                <a:r>
                  <a:rPr lang="en-US" sz="3200" dirty="0"/>
                  <a:t>t=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1234 −1036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37.9</m:t>
                        </m:r>
                        <m:rad>
                          <m:radPr>
                            <m:degHide m:val="on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 </m:t>
                            </m:r>
                            <m:f>
                              <m:f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en-US" sz="4400" dirty="0"/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129" y="4683807"/>
                <a:ext cx="2708545" cy="1100429"/>
              </a:xfrm>
              <a:prstGeom prst="rect">
                <a:avLst/>
              </a:prstGeom>
              <a:blipFill rotWithShape="0">
                <a:blip r:embed="rId3"/>
                <a:stretch>
                  <a:fillRect l="-4505" b="-1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422188" y="4824638"/>
            <a:ext cx="1111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= 10.09</a:t>
            </a:r>
          </a:p>
        </p:txBody>
      </p:sp>
      <p:sp>
        <p:nvSpPr>
          <p:cNvPr id="8" name="Rectangle 7"/>
          <p:cNvSpPr/>
          <p:nvPr/>
        </p:nvSpPr>
        <p:spPr>
          <a:xfrm>
            <a:off x="919162" y="5866186"/>
            <a:ext cx="93988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C00000"/>
                </a:solidFill>
              </a:rPr>
              <a:t>5. Result and conclusion: </a:t>
            </a:r>
            <a:r>
              <a:rPr lang="en-US" sz="2400" dirty="0"/>
              <a:t>Since the calculated value of  t =10.09 is greater than critical value of t = 2.160 at 5% level of significance with </a:t>
            </a:r>
            <a:r>
              <a:rPr lang="en-US" sz="2400" dirty="0" err="1"/>
              <a:t>d.f.</a:t>
            </a:r>
            <a:r>
              <a:rPr lang="en-US" sz="2400" dirty="0"/>
              <a:t> 13, therefore null hypothesis (H</a:t>
            </a:r>
            <a:r>
              <a:rPr lang="en-US" sz="2400" baseline="-12000" dirty="0"/>
              <a:t>0</a:t>
            </a:r>
            <a:r>
              <a:rPr lang="en-US" sz="2400" dirty="0"/>
              <a:t>) is rejected.</a:t>
            </a:r>
          </a:p>
        </p:txBody>
      </p:sp>
      <p:sp>
        <p:nvSpPr>
          <p:cNvPr id="9" name="Rectangle 8"/>
          <p:cNvSpPr/>
          <p:nvPr/>
        </p:nvSpPr>
        <p:spPr>
          <a:xfrm>
            <a:off x="919162" y="219892"/>
            <a:ext cx="3336985" cy="523220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Problem 3: solution</a:t>
            </a:r>
            <a:endParaRPr lang="en-US" sz="2800" baseline="-8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68200" y="3129570"/>
                <a:ext cx="2035970" cy="13254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dirty="0"/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baseline="-12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baseline="-1200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b="0" i="1" baseline="-12000" smtClean="0">
                            <a:latin typeface="Cambria Math" panose="02040503050406030204" pitchFamily="18" charset="0"/>
                          </a:rPr>
                          <m:t>𝑠</m:t>
                        </m:r>
                        <m:rad>
                          <m:radPr>
                            <m:degHide m:val="on"/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4000" b="0" i="1" baseline="-120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+ </m:t>
                            </m:r>
                            <m:f>
                              <m:f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4000" b="0" i="1" baseline="-120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200" y="3129570"/>
                <a:ext cx="2035970" cy="1325427"/>
              </a:xfrm>
              <a:prstGeom prst="rect">
                <a:avLst/>
              </a:prstGeom>
              <a:blipFill rotWithShape="0">
                <a:blip r:embed="rId4"/>
                <a:stretch>
                  <a:fillRect l="-1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3792043" y="3130194"/>
            <a:ext cx="2000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14066" y="3147684"/>
            <a:ext cx="2000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185107" y="3969610"/>
                <a:ext cx="4277544" cy="10021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dirty="0"/>
                  <a:t> s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3200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−1</m:t>
                                </m:r>
                              </m:e>
                            </m:d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3200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200" i="1" baseline="30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3200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3200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 baseline="30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200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200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−2</m:t>
                            </m:r>
                          </m:den>
                        </m:f>
                      </m:e>
                    </m:ra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107" y="3969610"/>
                <a:ext cx="4277544" cy="1002134"/>
              </a:xfrm>
              <a:prstGeom prst="rect">
                <a:avLst/>
              </a:prstGeom>
              <a:blipFill rotWithShape="0">
                <a:blip r:embed="rId6"/>
                <a:stretch>
                  <a:fillRect l="-3709" b="-4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339481" y="5008227"/>
                <a:ext cx="3218982" cy="7515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dirty="0"/>
                  <a:t> </a:t>
                </a:r>
                <a:r>
                  <a:rPr lang="en-US" sz="2400" dirty="0"/>
                  <a:t>s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−1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(36)</m:t>
                            </m:r>
                            <m:r>
                              <a:rPr lang="en-US" sz="2400" i="1" baseline="30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40</m:t>
                            </m:r>
                            <m:r>
                              <a:rPr lang="en-US" sz="2400" i="1" baseline="30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−2</m:t>
                            </m:r>
                          </m:den>
                        </m:f>
                      </m:e>
                    </m:ra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481" y="5008227"/>
                <a:ext cx="3218982" cy="751552"/>
              </a:xfrm>
              <a:prstGeom prst="rect">
                <a:avLst/>
              </a:prstGeom>
              <a:blipFill rotWithShape="0">
                <a:blip r:embed="rId7"/>
                <a:stretch>
                  <a:fillRect l="-3030" b="-4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2662092"/>
                  </p:ext>
                </p:extLst>
              </p:nvPr>
            </p:nvGraphicFramePr>
            <p:xfrm>
              <a:off x="9713200" y="451028"/>
              <a:ext cx="2478800" cy="21932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977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8109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153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Degree</a:t>
                          </a:r>
                          <a:r>
                            <a:rPr lang="en-US" sz="18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of freedom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oMath>
                          </a14:m>
                          <a:r>
                            <a:rPr lang="en-US" sz="1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5%</a:t>
                          </a:r>
                        </a:p>
                        <a:p>
                          <a:pPr algn="ctr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</a:p>
                      </a:txBody>
                      <a:tcPr anchor="ctr"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8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2.201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88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2.179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88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2.160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8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2.145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2662092"/>
                  </p:ext>
                </p:extLst>
              </p:nvPr>
            </p:nvGraphicFramePr>
            <p:xfrm>
              <a:off x="9713200" y="451028"/>
              <a:ext cx="2478800" cy="21932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97705"/>
                    <a:gridCol w="1081095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Degree</a:t>
                          </a:r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of freedom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8"/>
                          <a:stretch>
                            <a:fillRect l="-129213" t="-4762" r="-1685" b="-255238"/>
                          </a:stretch>
                        </a:blipFill>
                      </a:tcPr>
                    </a:tc>
                  </a:tr>
                  <a:tr h="388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2.201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</a:tr>
                  <a:tr h="388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2.179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</a:tr>
                  <a:tr h="388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2.160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</a:tr>
                  <a:tr h="388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2.145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10" name="Straight Connector 9"/>
          <p:cNvCxnSpPr/>
          <p:nvPr/>
        </p:nvCxnSpPr>
        <p:spPr>
          <a:xfrm flipH="1">
            <a:off x="7034981" y="2884570"/>
            <a:ext cx="44245" cy="29586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71720" y="2734724"/>
            <a:ext cx="3304318" cy="11461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558463" y="5234021"/>
                <a:ext cx="9076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37.9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8463" y="5234021"/>
                <a:ext cx="907621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567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2" grpId="0"/>
      <p:bldP spid="15" grpId="0"/>
      <p:bldP spid="1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969" y="939800"/>
            <a:ext cx="2662238" cy="606425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3200" dirty="0"/>
              <a:t>Problem 4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195340"/>
              </p:ext>
            </p:extLst>
          </p:nvPr>
        </p:nvGraphicFramePr>
        <p:xfrm>
          <a:off x="2293145" y="2497138"/>
          <a:ext cx="8165307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4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6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6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 size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Brand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Brand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2230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892968" y="1546225"/>
            <a:ext cx="10722769" cy="606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 are given the following data about the expected life of two brand of energy bulbs: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16793" y="4627562"/>
            <a:ext cx="10722769" cy="606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 you think there is a significant difference in the quality of the two brands of energy bulbs?</a:t>
            </a:r>
          </a:p>
        </p:txBody>
      </p:sp>
    </p:spTree>
    <p:extLst>
      <p:ext uri="{BB962C8B-B14F-4D97-AF65-F5344CB8AC3E}">
        <p14:creationId xmlns:p14="http://schemas.microsoft.com/office/powerpoint/2010/main" val="3379093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57157" y="2167116"/>
            <a:ext cx="4305300" cy="1261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0"/>
                <a:solidFill>
                  <a:srgbClr val="10870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 Class for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0"/>
                <a:solidFill>
                  <a:srgbClr val="10870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BBA 4</a:t>
            </a:r>
            <a:r>
              <a:rPr lang="en-US" sz="2400" baseline="30000" dirty="0">
                <a:ln w="0"/>
                <a:solidFill>
                  <a:srgbClr val="10870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th</a:t>
            </a:r>
            <a:r>
              <a:rPr lang="en-US" sz="2400" dirty="0">
                <a:ln w="0"/>
                <a:solidFill>
                  <a:srgbClr val="10870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 year students of Accounting Department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02" y="1552396"/>
            <a:ext cx="3554276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0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/>
          <p:cNvSpPr/>
          <p:nvPr/>
        </p:nvSpPr>
        <p:spPr>
          <a:xfrm>
            <a:off x="37923" y="1337761"/>
            <a:ext cx="6071439" cy="1386602"/>
          </a:xfrm>
          <a:prstGeom prst="hexagon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 all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684" y="1337761"/>
            <a:ext cx="6484047" cy="4351717"/>
          </a:xfrm>
          <a:scene3d>
            <a:camera prst="perspectiveContrastingLeftFacing"/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17" l="0" r="100000">
                        <a14:backgroundMark x1="7595" y1="2174" x2="7595" y2="2174"/>
                        <a14:backgroundMark x1="37342" y1="1691" x2="9494" y2="26087"/>
                        <a14:backgroundMark x1="35443" y1="15217" x2="35443" y2="15217"/>
                        <a14:backgroundMark x1="35443" y1="15217" x2="35443" y2="15217"/>
                        <a14:backgroundMark x1="35443" y1="14493" x2="35443" y2="14493"/>
                        <a14:backgroundMark x1="35443" y1="14493" x2="35443" y2="14493"/>
                        <a14:backgroundMark x1="28481" y1="8696" x2="27215" y2="8696"/>
                        <a14:backgroundMark x1="27215" y1="8696" x2="27215" y2="8696"/>
                        <a14:backgroundMark x1="27215" y1="8696" x2="27215" y2="8696"/>
                        <a14:backgroundMark x1="27215" y1="8696" x2="27215" y2="8696"/>
                        <a14:backgroundMark x1="20253" y1="8696" x2="20253" y2="8696"/>
                        <a14:backgroundMark x1="19620" y1="9179" x2="19620" y2="9179"/>
                        <a14:backgroundMark x1="19620" y1="9179" x2="19620" y2="11836"/>
                        <a14:backgroundMark x1="14557" y1="14493" x2="14557" y2="14493"/>
                        <a14:backgroundMark x1="14557" y1="14493" x2="14557" y2="14493"/>
                        <a14:backgroundMark x1="14557" y1="14493" x2="14557" y2="14493"/>
                        <a14:backgroundMark x1="39241" y1="6763" x2="39241" y2="6763"/>
                        <a14:backgroundMark x1="39241" y1="6763" x2="20886" y2="3623"/>
                        <a14:backgroundMark x1="20886" y1="3623" x2="20253" y2="3865"/>
                        <a14:backgroundMark x1="20253" y1="3865" x2="20253" y2="3865"/>
                        <a14:backgroundMark x1="19620" y1="4348" x2="19620" y2="4348"/>
                        <a14:backgroundMark x1="18354" y1="4348" x2="18354" y2="4348"/>
                        <a14:backgroundMark x1="17722" y1="4348" x2="15823" y2="8696"/>
                        <a14:backgroundMark x1="15823" y1="9420" x2="15823" y2="10145"/>
                        <a14:backgroundMark x1="15823" y1="10145" x2="15823" y2="10145"/>
                        <a14:backgroundMark x1="15823" y1="10386" x2="15823" y2="10386"/>
                        <a14:backgroundMark x1="15823" y1="10386" x2="15823" y2="10386"/>
                        <a14:backgroundMark x1="15823" y1="10386" x2="15823" y2="10386"/>
                        <a14:backgroundMark x1="15823" y1="10386" x2="15823" y2="10386"/>
                        <a14:backgroundMark x1="17722" y1="10386" x2="17722" y2="10386"/>
                        <a14:backgroundMark x1="17722" y1="10386" x2="17722" y2="10386"/>
                        <a14:backgroundMark x1="17722" y1="10386" x2="20253" y2="10386"/>
                        <a14:backgroundMark x1="20253" y1="10386" x2="24684" y2="10386"/>
                        <a14:backgroundMark x1="25316" y1="10145" x2="25316" y2="9662"/>
                        <a14:backgroundMark x1="25316" y1="9662" x2="29114" y2="9662"/>
                        <a14:backgroundMark x1="29114" y1="9662" x2="31646" y2="9662"/>
                        <a14:backgroundMark x1="31646" y1="9662" x2="31646" y2="9662"/>
                        <a14:backgroundMark x1="32911" y1="9662" x2="32911" y2="96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15274">
            <a:off x="2334014" y="4021456"/>
            <a:ext cx="1479254" cy="2280651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 rot="503642">
            <a:off x="7842075" y="1653903"/>
            <a:ext cx="2092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Stay Home</a:t>
            </a:r>
          </a:p>
        </p:txBody>
      </p:sp>
    </p:spTree>
    <p:extLst>
      <p:ext uri="{BB962C8B-B14F-4D97-AF65-F5344CB8AC3E}">
        <p14:creationId xmlns:p14="http://schemas.microsoft.com/office/powerpoint/2010/main" val="128973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44519 -0.19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53" y="-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6000">
              <a:srgbClr val="92D050"/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9202" y="2345591"/>
            <a:ext cx="6460805" cy="1301640"/>
          </a:xfr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US" sz="2800" b="1" dirty="0">
                <a:ln w="9525">
                  <a:solidFill>
                    <a:srgbClr val="C0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Course Title: Research Methodology</a:t>
            </a:r>
            <a:b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Chapter 6: Data analysis and presentation- </a:t>
            </a:r>
            <a:b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univariate statistical analysis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5069202" y="3968969"/>
            <a:ext cx="6460805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3600" b="1" dirty="0"/>
              <a:t>Topic: Test of Hypothesis: t- test</a:t>
            </a:r>
          </a:p>
        </p:txBody>
      </p:sp>
      <p:sp>
        <p:nvSpPr>
          <p:cNvPr id="5" name="Rectangle 4"/>
          <p:cNvSpPr/>
          <p:nvPr/>
        </p:nvSpPr>
        <p:spPr>
          <a:xfrm>
            <a:off x="5924723" y="1046989"/>
            <a:ext cx="474976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en-US" sz="3600" dirty="0"/>
              <a:t>BBA 4</a:t>
            </a:r>
            <a:r>
              <a:rPr lang="en-US" sz="3600" baseline="30000" dirty="0"/>
              <a:t>th</a:t>
            </a:r>
            <a:r>
              <a:rPr lang="en-US" sz="3600" dirty="0"/>
              <a:t> year, Accounting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460090" y="5010504"/>
            <a:ext cx="3126658" cy="1144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Mushfique Ahmed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</a:rPr>
              <a:t> Professor, Dept. of Accounting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</a:rPr>
              <a:t>Ananda Mohan College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</a:rPr>
              <a:t>Email: musfique64@gmail.com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94839" y="585324"/>
            <a:ext cx="1817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Presented by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711" y="1046989"/>
            <a:ext cx="2703871" cy="3943366"/>
          </a:xfrm>
          <a:prstGeom prst="rect">
            <a:avLst/>
          </a:prstGeom>
        </p:spPr>
      </p:pic>
      <p:sp>
        <p:nvSpPr>
          <p:cNvPr id="11" name="Pentagon 10"/>
          <p:cNvSpPr/>
          <p:nvPr/>
        </p:nvSpPr>
        <p:spPr>
          <a:xfrm rot="5400000">
            <a:off x="7897045" y="1817488"/>
            <a:ext cx="665110" cy="387278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51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6000">
              <a:srgbClr val="92D050"/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/>
          <p:nvPr/>
        </p:nvSpPr>
        <p:spPr>
          <a:xfrm>
            <a:off x="629086" y="2649622"/>
            <a:ext cx="4627238" cy="1569660"/>
          </a:xfrm>
          <a:prstGeom prst="homePlate">
            <a:avLst/>
          </a:prstGeom>
          <a:solidFill>
            <a:srgbClr val="92D050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p3d extrusionH="57150">
              <a:bevelT w="38100" h="38100" prst="convex"/>
            </a:sp3d>
          </a:bodyPr>
          <a:lstStyle/>
          <a:p>
            <a:pPr algn="ctr"/>
            <a:endParaRPr lang="en-US" sz="1400" b="1" dirty="0">
              <a:solidFill>
                <a:srgbClr val="002060"/>
              </a:solidFill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Research Methodology</a:t>
            </a:r>
            <a:endParaRPr lang="en-US" sz="28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n-US" sz="1200" dirty="0"/>
          </a:p>
          <a:p>
            <a:pPr algn="ctr"/>
            <a:r>
              <a:rPr lang="en-US" sz="2800" b="1" i="1" dirty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Test of Hypothesis – t test</a:t>
            </a:r>
          </a:p>
          <a:p>
            <a:pPr algn="ctr"/>
            <a:endParaRPr lang="en-US" sz="1400" b="1" dirty="0"/>
          </a:p>
        </p:txBody>
      </p:sp>
      <p:sp>
        <p:nvSpPr>
          <p:cNvPr id="3" name="Rectangle 2"/>
          <p:cNvSpPr/>
          <p:nvPr/>
        </p:nvSpPr>
        <p:spPr>
          <a:xfrm>
            <a:off x="5265174" y="1799303"/>
            <a:ext cx="5964801" cy="330363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215440" y="3143318"/>
            <a:ext cx="123324" cy="1141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966032" y="3228901"/>
            <a:ext cx="301292" cy="3287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9267324" y="3218944"/>
            <a:ext cx="301293" cy="3287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76978" y="2027412"/>
            <a:ext cx="5541191" cy="28398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548309" y="2104939"/>
            <a:ext cx="547487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n w="13462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rbel" panose="020B0503020204020204" pitchFamily="34" charset="0"/>
              </a:rPr>
              <a:t>  Learning Objectives :</a:t>
            </a:r>
          </a:p>
          <a:p>
            <a:endParaRPr lang="en-US" sz="1000" dirty="0">
              <a:ln w="13462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Wingdings" panose="05000000000000000000" pitchFamily="2" charset="2"/>
            </a:endParaRPr>
          </a:p>
          <a:p>
            <a:r>
              <a:rPr lang="en-US" sz="2400" dirty="0">
                <a:solidFill>
                  <a:srgbClr val="002060"/>
                </a:solidFill>
                <a:latin typeface="Wingdings" panose="05000000000000000000" pitchFamily="2" charset="2"/>
              </a:rPr>
              <a:t></a:t>
            </a:r>
            <a:r>
              <a:rPr lang="en-US" sz="2400" dirty="0">
                <a:solidFill>
                  <a:srgbClr val="0070C0"/>
                </a:solidFill>
                <a:latin typeface="Corbel" panose="020B0503020204020204" pitchFamily="34" charset="0"/>
              </a:rPr>
              <a:t>explain the concepts hypothesis testing         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latin typeface="Corbel" panose="020B0503020204020204" pitchFamily="34" charset="0"/>
              </a:rPr>
              <a:t>Explain the steps of hypothesis test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108707"/>
                </a:solidFill>
                <a:latin typeface="Corbel" panose="020B0503020204020204" pitchFamily="34" charset="0"/>
              </a:rPr>
              <a:t>Describe one tailed and two tailed test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latin typeface="Corbel" panose="020B0503020204020204" pitchFamily="34" charset="0"/>
              </a:rPr>
              <a:t>Justify the hypothesis by using’ t’ test</a:t>
            </a:r>
          </a:p>
        </p:txBody>
      </p:sp>
      <p:sp>
        <p:nvSpPr>
          <p:cNvPr id="25" name="Oval 24"/>
          <p:cNvSpPr/>
          <p:nvPr/>
        </p:nvSpPr>
        <p:spPr>
          <a:xfrm>
            <a:off x="8130048" y="1391867"/>
            <a:ext cx="171448" cy="1781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7959220" y="1498571"/>
            <a:ext cx="256548" cy="2895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215769" y="1498572"/>
            <a:ext cx="269578" cy="30191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42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46000">
              <a:srgbClr val="92D050"/>
            </a:gs>
            <a:gs pos="100000">
              <a:schemeClr val="accent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138" y="457889"/>
            <a:ext cx="3051412" cy="699400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343026"/>
            <a:ext cx="8129588" cy="267176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dirty="0"/>
              <a:t>Hypothesis is a statement about a population parameter subject to verification.</a:t>
            </a:r>
          </a:p>
          <a:p>
            <a:pPr marL="0" indent="0" algn="just">
              <a:buNone/>
            </a:pPr>
            <a:r>
              <a:rPr lang="en-US" sz="3200" dirty="0"/>
              <a:t>Hypothesis test is a procedure based on sample evidence and probability theory whether statement is true or false.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192" y="3480656"/>
            <a:ext cx="4511491" cy="280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83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575733"/>
            <a:ext cx="10972799" cy="612895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Steps to Hypothesis Test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7206" y="1566815"/>
            <a:ext cx="5201023" cy="103124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State decision rule 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calculated value  is greater than the tabulated value, reject the null hypothesis otherwise accept.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584232"/>
              </p:ext>
            </p:extLst>
          </p:nvPr>
        </p:nvGraphicFramePr>
        <p:xfrm>
          <a:off x="1243747" y="3584457"/>
          <a:ext cx="2660595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6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6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4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4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35429" y="1557798"/>
            <a:ext cx="5065485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Define null and alternative hypothesis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 = </a:t>
            </a:r>
            <a:r>
              <a:rPr lang="en-US" sz="2000" baseline="-1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 </a:t>
            </a:r>
            <a:r>
              <a:rPr lang="en-US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</a:t>
            </a:r>
            <a:r>
              <a:rPr lang="en-US" sz="2000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:   </a:t>
            </a:r>
            <a:r>
              <a:rPr lang="en-US" sz="2000" baseline="-1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</a:p>
          <a:p>
            <a:r>
              <a:rPr lang="en-US" sz="2000" b="1" i="1" dirty="0">
                <a:solidFill>
                  <a:srgbClr val="7030A0"/>
                </a:solidFill>
              </a:rPr>
              <a:t>Where, μ</a:t>
            </a:r>
            <a:r>
              <a:rPr lang="en-US" sz="2000" b="1" i="1" baseline="-25000" dirty="0">
                <a:solidFill>
                  <a:srgbClr val="7030A0"/>
                </a:solidFill>
              </a:rPr>
              <a:t>0</a:t>
            </a:r>
            <a:r>
              <a:rPr lang="en-US" sz="2000" b="1" i="1" dirty="0">
                <a:solidFill>
                  <a:srgbClr val="7030A0"/>
                </a:solidFill>
              </a:rPr>
              <a:t> is the comparator or null value</a:t>
            </a:r>
            <a:endParaRPr lang="en-US" sz="2000" b="1" i="1" baseline="-10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35429" y="2849362"/>
                <a:ext cx="485924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 State Level of significance (alpha -</a:t>
                </a:r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):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probability of expecting error.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9" y="2849362"/>
                <a:ext cx="4859242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1253" t="-5128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35428" y="4592098"/>
            <a:ext cx="54552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Type I error : Probability of rejecting the null hypothesis (H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), when it is true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Type II error: Probability of accepting the null hypothesis (H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when it is false.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9148" y="2676630"/>
            <a:ext cx="53171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4.Test Statistic 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Mean Test (Z-test or T-test)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07204" y="3185634"/>
            <a:ext cx="5201023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State result 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Reject H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or accept H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significantly affect the situation or not. </a:t>
            </a:r>
          </a:p>
          <a:p>
            <a:endParaRPr 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51830" y="4932444"/>
            <a:ext cx="4426440" cy="17199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vert="horz" wrap="square" lIns="142830" tIns="36501" rIns="91440" bIns="14283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Alternative Hypothesis (H</a:t>
            </a:r>
            <a:r>
              <a:rPr kumimoji="0" lang="en-US" sz="1050" b="1" i="0" u="none" strike="noStrike" cap="none" normalizeH="0" baseline="-3000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1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)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The alternative hypothesis states that a population parameter is smaller, greater, or different than the hypothesized value in the null hypothesis. </a:t>
            </a:r>
            <a:r>
              <a:rPr lang="en-US" sz="1600" dirty="0"/>
              <a:t>There is difference between the two variables.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Open Sans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651830" y="2842754"/>
            <a:ext cx="4408407" cy="17199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vert="horz" wrap="square" lIns="142830" tIns="36501" rIns="91440" bIns="14283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Null hypothesis (H</a:t>
            </a:r>
            <a:r>
              <a:rPr kumimoji="0" lang="en-US" sz="1050" b="1" i="0" u="none" strike="noStrike" cap="none" normalizeH="0" baseline="-3000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0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)</a:t>
            </a:r>
          </a:p>
          <a:p>
            <a:pPr marL="0" lvl="1" indent="635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The null hypothesis states that a population parameter (such as the mean, the standard deviation, and so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on) is equal to a hypothesized value. </a:t>
            </a:r>
            <a:r>
              <a:rPr lang="en-US" sz="1600" dirty="0"/>
              <a:t>It is hypothesis of no difference between two outcome variables.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Open San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673" y="4086063"/>
            <a:ext cx="5082127" cy="25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6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  <p:bldP spid="12" grpId="0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5266" y="313594"/>
                <a:ext cx="6255753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Test Statistic : Mean Test (Z-test or T-test)</a:t>
                </a:r>
              </a:p>
              <a:p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  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𝜇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= population,    x = sample mean, </a:t>
                </a: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= population standard deviation</a:t>
                </a: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n = sample size,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level of significance</a:t>
                </a: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s = sample standard deviation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66" y="313594"/>
                <a:ext cx="6255753" cy="2123658"/>
              </a:xfrm>
              <a:prstGeom prst="rect">
                <a:avLst/>
              </a:prstGeom>
              <a:blipFill rotWithShape="0">
                <a:blip r:embed="rId2"/>
                <a:stretch>
                  <a:fillRect l="-1559" t="-2006" r="-877" b="-5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flipH="1">
            <a:off x="2354434" y="3682825"/>
            <a:ext cx="738486" cy="310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101885" y="3697859"/>
            <a:ext cx="773516" cy="295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36188" y="3223917"/>
                <a:ext cx="4881283" cy="47953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Population standard deviation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)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88" y="3223917"/>
                <a:ext cx="4881283" cy="479531"/>
              </a:xfrm>
              <a:prstGeom prst="rect">
                <a:avLst/>
              </a:prstGeom>
              <a:blipFill rotWithShape="0">
                <a:blip r:embed="rId3"/>
                <a:stretch>
                  <a:fillRect t="-4938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1279838" y="4003767"/>
            <a:ext cx="1597397" cy="4417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Given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95496" y="4619018"/>
            <a:ext cx="1597397" cy="4617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Z test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204979" y="4633530"/>
            <a:ext cx="2183432" cy="4617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Sample size (n)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339012" y="5276528"/>
                <a:ext cx="1017928" cy="46170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012" y="5276528"/>
                <a:ext cx="1017928" cy="46170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204980" y="5274280"/>
                <a:ext cx="952818" cy="46170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980" y="5274280"/>
                <a:ext cx="952818" cy="46170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3552733" y="3993693"/>
            <a:ext cx="1630543" cy="4544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Not Given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183773" y="6032275"/>
            <a:ext cx="980654" cy="4617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Z test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305395" y="6033133"/>
            <a:ext cx="1051545" cy="4617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 test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162715" y="4372937"/>
            <a:ext cx="10596" cy="3006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318609" y="4400233"/>
            <a:ext cx="0" cy="2788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7" idx="2"/>
          </p:cNvCxnSpPr>
          <p:nvPr/>
        </p:nvCxnSpPr>
        <p:spPr>
          <a:xfrm flipH="1">
            <a:off x="3875401" y="5095231"/>
            <a:ext cx="421294" cy="179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7" idx="2"/>
          </p:cNvCxnSpPr>
          <p:nvPr/>
        </p:nvCxnSpPr>
        <p:spPr>
          <a:xfrm>
            <a:off x="4296695" y="5095231"/>
            <a:ext cx="239544" cy="179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4806341" y="5738253"/>
            <a:ext cx="3047" cy="2932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3703145" y="5754173"/>
            <a:ext cx="3047" cy="2932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1293" y="366950"/>
            <a:ext cx="4553230" cy="224800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029867" y="965663"/>
            <a:ext cx="2220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26624" y="2834689"/>
                <a:ext cx="5717590" cy="4825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b="0" dirty="0"/>
                  <a:t>Test statistic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𝑟𝑒𝑙𝑒𝑣𝑎𝑛𝑡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𝑠𝑡𝑎𝑡𝑖𝑠𝑡𝑖𝑐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h𝑦𝑝𝑜𝑡h𝑒𝑠𝑖𝑒𝑑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𝑝𝑎𝑟𝑎𝑚𝑒𝑡𝑒𝑟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𝑠𝑡𝑎𝑛𝑑𝑎𝑟𝑑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𝑒𝑟𝑟𝑜𝑟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𝑟𝑒𝑙𝑒𝑣𝑎𝑛𝑡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𝑠𝑡𝑎𝑡𝑖𝑠𝑡𝑖𝑐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624" y="2834689"/>
                <a:ext cx="5717590" cy="482568"/>
              </a:xfrm>
              <a:prstGeom prst="rect">
                <a:avLst/>
              </a:prstGeom>
              <a:blipFill rotWithShape="0">
                <a:blip r:embed="rId7"/>
                <a:stretch>
                  <a:fillRect l="-2665"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791907" y="3588990"/>
                <a:ext cx="2286001" cy="9780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√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907" y="3588990"/>
                <a:ext cx="2286001" cy="97808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>
            <a:off x="7884408" y="3563558"/>
            <a:ext cx="1882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015843" y="4974911"/>
                <a:ext cx="2702207" cy="8090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600" b="0" dirty="0"/>
                  <a:t>t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/√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843" y="4974911"/>
                <a:ext cx="2702207" cy="809068"/>
              </a:xfrm>
              <a:prstGeom prst="rect">
                <a:avLst/>
              </a:prstGeom>
              <a:blipFill rotWithShape="0">
                <a:blip r:embed="rId9"/>
                <a:stretch>
                  <a:fillRect l="-10384" t="-8271" b="-1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>
            <a:off x="7817990" y="4964875"/>
            <a:ext cx="1882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555851" y="2580656"/>
            <a:ext cx="4881283" cy="4795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 of Z-test or T-test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5878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22" grpId="0"/>
      <p:bldP spid="23" grpId="0"/>
      <p:bldP spid="38" grpId="0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9796" y="1086532"/>
            <a:ext cx="10200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pt sans"/>
              </a:rPr>
              <a:t>Example question #1:</a:t>
            </a:r>
            <a:r>
              <a:rPr lang="en-US" dirty="0">
                <a:latin typeface="pt sans"/>
              </a:rPr>
              <a:t> A government official claims that the </a:t>
            </a:r>
            <a:r>
              <a:rPr lang="en-US" dirty="0">
                <a:solidFill>
                  <a:srgbClr val="FF0000"/>
                </a:solidFill>
                <a:latin typeface="pt sans"/>
              </a:rPr>
              <a:t>dropout rate </a:t>
            </a:r>
            <a:r>
              <a:rPr lang="en-US" dirty="0">
                <a:latin typeface="pt sans"/>
              </a:rPr>
              <a:t>for local schools</a:t>
            </a:r>
            <a:r>
              <a:rPr lang="en-US" dirty="0">
                <a:solidFill>
                  <a:srgbClr val="002060"/>
                </a:solidFill>
                <a:latin typeface="pt sans"/>
              </a:rPr>
              <a:t> </a:t>
            </a:r>
            <a:r>
              <a:rPr lang="en-US" b="1" i="1" dirty="0">
                <a:solidFill>
                  <a:srgbClr val="002060"/>
                </a:solidFill>
                <a:latin typeface="pt sans"/>
              </a:rPr>
              <a:t>is 25%</a:t>
            </a:r>
            <a:r>
              <a:rPr lang="en-US" b="1" dirty="0">
                <a:solidFill>
                  <a:srgbClr val="002060"/>
                </a:solidFill>
                <a:latin typeface="pt sans"/>
              </a:rPr>
              <a:t>. </a:t>
            </a:r>
            <a:r>
              <a:rPr lang="en-US" dirty="0">
                <a:latin typeface="pt sans"/>
              </a:rPr>
              <a:t>Last year, 190 out of 603 students dropped out. Is there enough evidence to reject the government official’s claim?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39796" y="1993790"/>
            <a:ext cx="10200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pt sans"/>
              </a:rPr>
              <a:t>Example question #2:</a:t>
            </a:r>
            <a:r>
              <a:rPr lang="en-US" dirty="0">
                <a:latin typeface="pt sans"/>
              </a:rPr>
              <a:t> A government official claims that the </a:t>
            </a:r>
            <a:r>
              <a:rPr lang="en-US" dirty="0">
                <a:solidFill>
                  <a:srgbClr val="FF0000"/>
                </a:solidFill>
                <a:latin typeface="pt sans"/>
              </a:rPr>
              <a:t>dropout rate </a:t>
            </a:r>
            <a:r>
              <a:rPr lang="en-US" dirty="0">
                <a:latin typeface="pt sans"/>
              </a:rPr>
              <a:t>for local schools</a:t>
            </a:r>
            <a:r>
              <a:rPr lang="en-US" i="1" dirty="0">
                <a:latin typeface="pt sans"/>
              </a:rPr>
              <a:t> </a:t>
            </a:r>
            <a:r>
              <a:rPr lang="en-US" b="1" i="1" dirty="0">
                <a:latin typeface="pt sans"/>
              </a:rPr>
              <a:t>is </a:t>
            </a:r>
            <a:r>
              <a:rPr lang="en-US" b="1" i="1" dirty="0">
                <a:solidFill>
                  <a:srgbClr val="002060"/>
                </a:solidFill>
                <a:latin typeface="pt sans"/>
              </a:rPr>
              <a:t>less than 25%</a:t>
            </a:r>
            <a:r>
              <a:rPr lang="en-US" i="1" dirty="0">
                <a:solidFill>
                  <a:srgbClr val="002060"/>
                </a:solidFill>
                <a:latin typeface="pt sans"/>
              </a:rPr>
              <a:t>.</a:t>
            </a:r>
            <a:r>
              <a:rPr lang="en-US" dirty="0">
                <a:latin typeface="pt sans"/>
              </a:rPr>
              <a:t> Last year, 190 out of 603 students dropped out. Is there enough evidence to reject the government official’s claim?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7626" y="3080822"/>
            <a:ext cx="102830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pt sans"/>
              </a:rPr>
              <a:t>Example question #3:</a:t>
            </a:r>
            <a:r>
              <a:rPr lang="en-US" dirty="0">
                <a:latin typeface="pt sans"/>
              </a:rPr>
              <a:t> A government official claims that the </a:t>
            </a:r>
            <a:r>
              <a:rPr lang="en-US" dirty="0">
                <a:solidFill>
                  <a:srgbClr val="FF0000"/>
                </a:solidFill>
                <a:latin typeface="pt sans"/>
              </a:rPr>
              <a:t>dropout rate </a:t>
            </a:r>
            <a:r>
              <a:rPr lang="en-US" dirty="0">
                <a:latin typeface="pt sans"/>
              </a:rPr>
              <a:t>for local schools</a:t>
            </a:r>
            <a:r>
              <a:rPr lang="en-US" i="1" dirty="0">
                <a:latin typeface="pt sans"/>
              </a:rPr>
              <a:t> is </a:t>
            </a:r>
            <a:r>
              <a:rPr lang="en-US" b="1" i="1" dirty="0">
                <a:solidFill>
                  <a:srgbClr val="002060"/>
                </a:solidFill>
                <a:latin typeface="pt sans"/>
              </a:rPr>
              <a:t>greater than 25%.</a:t>
            </a:r>
            <a:r>
              <a:rPr lang="en-US" dirty="0">
                <a:latin typeface="pt sans"/>
              </a:rPr>
              <a:t> Last year, 190 out of 603 students dropped out. Is there enough evidence to reject the government official’s claim?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9796" y="4283935"/>
            <a:ext cx="502573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00" dirty="0">
              <a:latin typeface="pt sans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pt sans"/>
              </a:rPr>
              <a:t>In example question #1, Drop out rate = 25%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dirty="0">
              <a:latin typeface="pt san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9796" y="5271435"/>
            <a:ext cx="5025735" cy="5386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00" dirty="0">
              <a:latin typeface="pt san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pt sans"/>
              </a:rPr>
              <a:t>In example question #2, Drop out rate &lt; 25%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600" dirty="0">
              <a:latin typeface="pt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795" y="5976852"/>
            <a:ext cx="5025735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pt sans"/>
              </a:rPr>
              <a:t>In example question #3, Drop out rate &gt; 25%</a:t>
            </a:r>
            <a:r>
              <a:rPr lang="en-US" sz="2800" b="1" dirty="0"/>
              <a:t> 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6598533" y="4353732"/>
            <a:ext cx="208422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i="1" dirty="0">
                <a:latin typeface="pt sans"/>
              </a:rPr>
              <a:t>two-tailed test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6598533" y="5540739"/>
            <a:ext cx="2119491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i="1" dirty="0">
                <a:latin typeface="pt sans"/>
              </a:rPr>
              <a:t>one-tailed test</a:t>
            </a:r>
            <a:endParaRPr lang="en-US" sz="2400" dirty="0"/>
          </a:p>
        </p:txBody>
      </p:sp>
      <p:sp>
        <p:nvSpPr>
          <p:cNvPr id="12" name="Right Arrow 11"/>
          <p:cNvSpPr/>
          <p:nvPr/>
        </p:nvSpPr>
        <p:spPr>
          <a:xfrm>
            <a:off x="5799148" y="4469149"/>
            <a:ext cx="699082" cy="23083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>
            <a:off x="5840232" y="5439559"/>
            <a:ext cx="517705" cy="818365"/>
          </a:xfrm>
          <a:prstGeom prst="rightBrace">
            <a:avLst>
              <a:gd name="adj1" fmla="val 24207"/>
              <a:gd name="adj2" fmla="val 48086"/>
            </a:avLst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50450" y="367311"/>
            <a:ext cx="451719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pt sans"/>
              </a:rPr>
              <a:t>One-tailed and Two tailed test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28564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5" y="3737706"/>
            <a:ext cx="3368487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One tailed test </a:t>
            </a:r>
          </a:p>
        </p:txBody>
      </p:sp>
      <p:sp>
        <p:nvSpPr>
          <p:cNvPr id="5" name="Rectangle 4"/>
          <p:cNvSpPr/>
          <p:nvPr/>
        </p:nvSpPr>
        <p:spPr>
          <a:xfrm>
            <a:off x="6717000" y="3724436"/>
            <a:ext cx="3368487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Two tailed test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09605" y="4459494"/>
                <a:ext cx="3805850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i="1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H</a:t>
                </a:r>
                <a:r>
                  <a:rPr lang="en-US" sz="2400" baseline="-250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0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: 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=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𝜇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0</m:t>
                    </m:r>
                  </m:oMath>
                </a14:m>
                <a:endParaRPr lang="en-US" sz="2000" dirty="0"/>
              </a:p>
              <a:p>
                <a:r>
                  <a:rPr lang="en-US" sz="2400" dirty="0"/>
                  <a:t> </a:t>
                </a:r>
                <a:r>
                  <a:rPr lang="en-US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 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𝜇</m:t>
                    </m:r>
                    <m:r>
                      <a:rPr lang="en-US" sz="2400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0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 (lower tailed)   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:r>
                  <a:rPr lang="en-US" sz="2400" i="1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H</a:t>
                </a:r>
                <a:r>
                  <a:rPr lang="en-US" sz="2400" baseline="-250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: 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&gt;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𝜇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0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 (Upper tailed)</a:t>
                </a:r>
              </a:p>
              <a:p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5" y="4459494"/>
                <a:ext cx="3805850" cy="1446550"/>
              </a:xfrm>
              <a:prstGeom prst="rect">
                <a:avLst/>
              </a:prstGeom>
              <a:blipFill rotWithShape="0">
                <a:blip r:embed="rId2"/>
                <a:stretch>
                  <a:fillRect l="-2404" t="-4219" r="-1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717000" y="4474883"/>
                <a:ext cx="1779654" cy="1415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H</a:t>
                </a:r>
                <a:r>
                  <a:rPr lang="en-US" sz="2800" baseline="-250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0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: 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=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𝜇</m:t>
                    </m:r>
                    <m:r>
                      <a:rPr lang="en-US" sz="28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0</m:t>
                    </m:r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  <a:p>
                <a:endParaRPr lang="en-US" sz="1400" i="1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  <a:p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H</a:t>
                </a:r>
                <a:r>
                  <a:rPr lang="en-US" sz="2800" baseline="-250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1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: 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≠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𝜇</m:t>
                    </m:r>
                    <m:r>
                      <a:rPr lang="en-US" sz="28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0</m:t>
                    </m:r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  <a:p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7000" y="4474883"/>
                <a:ext cx="1779654" cy="1415772"/>
              </a:xfrm>
              <a:prstGeom prst="rect">
                <a:avLst/>
              </a:prstGeom>
              <a:blipFill rotWithShape="0">
                <a:blip r:embed="rId3"/>
                <a:stretch>
                  <a:fillRect l="-7192" t="-4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594197" y="707971"/>
            <a:ext cx="5307291" cy="264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2830" tIns="36501" rIns="91440" bIns="14283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Two-tailed alternative hypothesis</a:t>
            </a:r>
          </a:p>
          <a:p>
            <a:pPr marL="0" marR="0" lvl="1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Use a two-sided alternative hypothesis (also known as a non-directional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hypothesis) to determine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Open Sans"/>
              </a:rPr>
              <a:t>whether the population parameter is either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Open Sans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Open Sans"/>
              </a:rPr>
              <a:t>greater than or less than the hypothesized value.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A two-sided test can detect when the population parameter differs in either direction</a:t>
            </a:r>
            <a:r>
              <a:rPr lang="en-US" sz="2000" dirty="0">
                <a:solidFill>
                  <a:srgbClr val="333333"/>
                </a:solidFill>
                <a:latin typeface="Open Sans"/>
              </a:rPr>
              <a:t>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Open San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82083" y="707971"/>
            <a:ext cx="5347217" cy="264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2830" tIns="36501" rIns="91440" bIns="14283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One-tailed alternative hypothesis</a:t>
            </a:r>
          </a:p>
          <a:p>
            <a:pPr marL="55563" marR="0" lvl="1" indent="6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Use a one-sided alternative hypothesis (also known as a directional hypothesis) to determine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Open Sans"/>
              </a:rPr>
              <a:t>whether the population parameter differs from the hypothesized value in a specific direction. </a:t>
            </a:r>
            <a:r>
              <a:rPr lang="en-US" sz="2000" dirty="0">
                <a:solidFill>
                  <a:srgbClr val="333333"/>
                </a:solidFill>
                <a:latin typeface="Open Sans"/>
              </a:rPr>
              <a:t>O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ne-sided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test cannot detect whether the population parameter differs in the opposite direction.</a:t>
            </a:r>
          </a:p>
        </p:txBody>
      </p:sp>
    </p:spTree>
    <p:extLst>
      <p:ext uri="{BB962C8B-B14F-4D97-AF65-F5344CB8AC3E}">
        <p14:creationId xmlns:p14="http://schemas.microsoft.com/office/powerpoint/2010/main" val="259646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2579</TotalTime>
  <Words>1737</Words>
  <Application>Microsoft Office PowerPoint</Application>
  <PresentationFormat>Widescreen</PresentationFormat>
  <Paragraphs>230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Arial Rounded MT Bold</vt:lpstr>
      <vt:lpstr>Bookman Old Style</vt:lpstr>
      <vt:lpstr>Calibri</vt:lpstr>
      <vt:lpstr>Calibri Light</vt:lpstr>
      <vt:lpstr>Cambria Math</vt:lpstr>
      <vt:lpstr>Corbel</vt:lpstr>
      <vt:lpstr>Open Sans</vt:lpstr>
      <vt:lpstr>pt sans</vt:lpstr>
      <vt:lpstr>Wingdings</vt:lpstr>
      <vt:lpstr>Office Theme</vt:lpstr>
      <vt:lpstr>PowerPoint Presentation</vt:lpstr>
      <vt:lpstr>PowerPoint Presentation</vt:lpstr>
      <vt:lpstr>Course Title: Research Methodology Chapter 6: Data analysis and presentation-  univariate statistical analysis</vt:lpstr>
      <vt:lpstr>PowerPoint Presentation</vt:lpstr>
      <vt:lpstr>Hypothesis</vt:lpstr>
      <vt:lpstr>Steps to Hypothesis Test </vt:lpstr>
      <vt:lpstr>PowerPoint Presentation</vt:lpstr>
      <vt:lpstr>PowerPoint Presentation</vt:lpstr>
      <vt:lpstr>PowerPoint Presentation</vt:lpstr>
      <vt:lpstr>PowerPoint Presentation</vt:lpstr>
      <vt:lpstr>t - test</vt:lpstr>
      <vt:lpstr>PowerPoint Presentation</vt:lpstr>
      <vt:lpstr>PowerPoint Presentation</vt:lpstr>
      <vt:lpstr>PowerPoint Presentation</vt:lpstr>
      <vt:lpstr>Problem 2: one sample mean</vt:lpstr>
      <vt:lpstr>PowerPoint Presentation</vt:lpstr>
      <vt:lpstr>Problem 3</vt:lpstr>
      <vt:lpstr>PowerPoint Presentation</vt:lpstr>
      <vt:lpstr>Problem 4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 Test</dc:title>
  <dc:creator>Windows User</dc:creator>
  <cp:lastModifiedBy>user</cp:lastModifiedBy>
  <cp:revision>236</cp:revision>
  <dcterms:created xsi:type="dcterms:W3CDTF">2020-05-11T10:06:47Z</dcterms:created>
  <dcterms:modified xsi:type="dcterms:W3CDTF">2022-10-10T05:22:34Z</dcterms:modified>
</cp:coreProperties>
</file>